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91"/>
  </p:notesMasterIdLst>
  <p:sldIdLst>
    <p:sldId id="256" r:id="rId2"/>
    <p:sldId id="257" r:id="rId3"/>
    <p:sldId id="259" r:id="rId4"/>
    <p:sldId id="276" r:id="rId5"/>
    <p:sldId id="277" r:id="rId6"/>
    <p:sldId id="365" r:id="rId7"/>
    <p:sldId id="278" r:id="rId8"/>
    <p:sldId id="280" r:id="rId9"/>
    <p:sldId id="281" r:id="rId10"/>
    <p:sldId id="282" r:id="rId11"/>
    <p:sldId id="283" r:id="rId12"/>
    <p:sldId id="284" r:id="rId13"/>
    <p:sldId id="285" r:id="rId14"/>
    <p:sldId id="286" r:id="rId15"/>
    <p:sldId id="287" r:id="rId16"/>
    <p:sldId id="288" r:id="rId17"/>
    <p:sldId id="289" r:id="rId18"/>
    <p:sldId id="290" r:id="rId19"/>
    <p:sldId id="291" r:id="rId20"/>
    <p:sldId id="292" r:id="rId21"/>
    <p:sldId id="293" r:id="rId22"/>
    <p:sldId id="294" r:id="rId23"/>
    <p:sldId id="295" r:id="rId24"/>
    <p:sldId id="296" r:id="rId25"/>
    <p:sldId id="297" r:id="rId26"/>
    <p:sldId id="298" r:id="rId27"/>
    <p:sldId id="299" r:id="rId28"/>
    <p:sldId id="300" r:id="rId29"/>
    <p:sldId id="301" r:id="rId30"/>
    <p:sldId id="302" r:id="rId31"/>
    <p:sldId id="303" r:id="rId32"/>
    <p:sldId id="304" r:id="rId33"/>
    <p:sldId id="305" r:id="rId34"/>
    <p:sldId id="306" r:id="rId35"/>
    <p:sldId id="307" r:id="rId36"/>
    <p:sldId id="308" r:id="rId37"/>
    <p:sldId id="309" r:id="rId38"/>
    <p:sldId id="310" r:id="rId39"/>
    <p:sldId id="311" r:id="rId40"/>
    <p:sldId id="312" r:id="rId41"/>
    <p:sldId id="313" r:id="rId42"/>
    <p:sldId id="314" r:id="rId43"/>
    <p:sldId id="315" r:id="rId44"/>
    <p:sldId id="316" r:id="rId45"/>
    <p:sldId id="317" r:id="rId46"/>
    <p:sldId id="318" r:id="rId47"/>
    <p:sldId id="319" r:id="rId48"/>
    <p:sldId id="320" r:id="rId49"/>
    <p:sldId id="321" r:id="rId50"/>
    <p:sldId id="322" r:id="rId51"/>
    <p:sldId id="323" r:id="rId52"/>
    <p:sldId id="324" r:id="rId53"/>
    <p:sldId id="325" r:id="rId54"/>
    <p:sldId id="326" r:id="rId55"/>
    <p:sldId id="327" r:id="rId56"/>
    <p:sldId id="328" r:id="rId57"/>
    <p:sldId id="329" r:id="rId58"/>
    <p:sldId id="330" r:id="rId59"/>
    <p:sldId id="331" r:id="rId60"/>
    <p:sldId id="332" r:id="rId61"/>
    <p:sldId id="333" r:id="rId62"/>
    <p:sldId id="334" r:id="rId63"/>
    <p:sldId id="335" r:id="rId64"/>
    <p:sldId id="336" r:id="rId65"/>
    <p:sldId id="337" r:id="rId66"/>
    <p:sldId id="338" r:id="rId67"/>
    <p:sldId id="339" r:id="rId68"/>
    <p:sldId id="340" r:id="rId69"/>
    <p:sldId id="341" r:id="rId70"/>
    <p:sldId id="342" r:id="rId71"/>
    <p:sldId id="343" r:id="rId72"/>
    <p:sldId id="344" r:id="rId73"/>
    <p:sldId id="345" r:id="rId74"/>
    <p:sldId id="346" r:id="rId75"/>
    <p:sldId id="347" r:id="rId76"/>
    <p:sldId id="348" r:id="rId77"/>
    <p:sldId id="349" r:id="rId78"/>
    <p:sldId id="350" r:id="rId79"/>
    <p:sldId id="351" r:id="rId80"/>
    <p:sldId id="356" r:id="rId81"/>
    <p:sldId id="357" r:id="rId82"/>
    <p:sldId id="358" r:id="rId83"/>
    <p:sldId id="359" r:id="rId84"/>
    <p:sldId id="360" r:id="rId85"/>
    <p:sldId id="361" r:id="rId86"/>
    <p:sldId id="366" r:id="rId87"/>
    <p:sldId id="362" r:id="rId88"/>
    <p:sldId id="363" r:id="rId89"/>
    <p:sldId id="364" r:id="rId90"/>
  </p:sldIdLst>
  <p:sldSz cx="9144000" cy="5143500" type="screen16x9"/>
  <p:notesSz cx="6858000" cy="9144000"/>
  <p:embeddedFontLst>
    <p:embeddedFont>
      <p:font typeface="Proxima Nova" panose="020B0604020202020204" charset="0"/>
      <p:regular r:id="rId92"/>
      <p:bold r:id="rId93"/>
      <p:italic r:id="rId94"/>
      <p:boldItalic r:id="rId95"/>
    </p:embeddedFont>
    <p:embeddedFont>
      <p:font typeface="Roboto Mono" panose="00000009000000000000" pitchFamily="49" charset="0"/>
      <p:regular r:id="rId96"/>
      <p:bold r:id="rId97"/>
      <p:italic r:id="rId98"/>
      <p:boldItalic r:id="rId9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82" autoAdjust="0"/>
    <p:restoredTop sz="31766" autoAdjust="0"/>
  </p:normalViewPr>
  <p:slideViewPr>
    <p:cSldViewPr snapToGrid="0">
      <p:cViewPr varScale="1">
        <p:scale>
          <a:sx n="79" d="100"/>
          <a:sy n="79" d="100"/>
        </p:scale>
        <p:origin x="900" y="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theme" Target="theme/theme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font" Target="fonts/font4.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notesMaster" Target="notesMasters/notesMaster1.xml"/><Relationship Id="rId96"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font" Target="fonts/font3.fntdata"/><Relationship Id="rId99" Type="http://schemas.openxmlformats.org/officeDocument/2006/relationships/font" Target="fonts/font8.fntdata"/><Relationship Id="rId10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font" Target="fonts/font6.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1.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font" Target="fonts/font2.fntdata"/><Relationship Id="rId98" Type="http://schemas.openxmlformats.org/officeDocument/2006/relationships/font" Target="fonts/font7.fntdata"/><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442edb7d10_0_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442edb7d10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c2a85546c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 name="Google Shape;244;gc2a85546c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44141047b4_0_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 name="Google Shape;250;g44141047b4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442edb7d10_0_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442edb7d10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442edb7d10_0_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442edb7d10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g442edb7d10_0_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 name="Google Shape;268;g442edb7d10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442edb7d10_0_9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g442edb7d10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442edb7d10_0_1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442edb7d10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g442edb7d10_0_1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9" name="Google Shape;289;g442edb7d10_0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g442edb7d10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 name="Google Shape;296;g442edb7d10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9eb44b7e9f_0_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9eb44b7e9f_0_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442edb7d10_0_1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1" name="Google Shape;301;g442edb7d10_0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442edb7d10_0_1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6" name="Google Shape;306;g442edb7d10_0_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g9eb44b7e9f_0_20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3" name="Google Shape;313;g9eb44b7e9f_0_2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442edb7d10_0_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0" name="Google Shape;320;g442edb7d10_0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442edb7d10_0_1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 name="Google Shape;328;g442edb7d10_0_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g442edb7d10_0_1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3" name="Google Shape;333;g442edb7d10_0_1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442edb7d10_0_1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 name="Google Shape;340;g442edb7d10_0_1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g442edb7d10_0_1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7" name="Google Shape;347;g442edb7d10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442edb7d10_0_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 name="Google Shape;354;g442edb7d10_0_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c2a85546c4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0" name="Google Shape;360;gc2a85546c4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7f005063e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7f005063e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gf37144fb02_0_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6" name="Google Shape;366;gf37144fb02_0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gf37144fb02_0_1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3" name="Google Shape;373;gf37144fb02_0_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Google Shape;379;gf37144fb02_0_1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0" name="Google Shape;380;gf37144fb02_0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gf37144fb02_0_1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7" name="Google Shape;387;gf37144fb02_0_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gf37144fb02_0_1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6" name="Google Shape;396;gf37144fb02_0_1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442edb7d10_0_2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442edb7d10_0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g442edb7d10_0_2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0" name="Google Shape;410;g442edb7d10_0_2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g9eb44b7e9f_0_1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7" name="Google Shape;417;g9eb44b7e9f_0_1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g442edb7d10_0_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4" name="Google Shape;424;g442edb7d10_0_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https://firebase.google.com/docs/android/learn-more#bom</a:t>
            </a:r>
            <a:endParaRPr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Google Shape;430;g442edb7d10_0_2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1" name="Google Shape;431;g442edb7d10_0_2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4416d41bb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4416d41bb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g8147e8bf37_1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8" name="Google Shape;438;g8147e8bf37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g9eb44b7e9f_0_2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6" name="Google Shape;446;g9eb44b7e9f_0_2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Google Shape;452;g442edb7d10_0_2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 name="Google Shape;453;g442edb7d10_0_2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
        <p:cNvGrpSpPr/>
        <p:nvPr/>
      </p:nvGrpSpPr>
      <p:grpSpPr>
        <a:xfrm>
          <a:off x="0" y="0"/>
          <a:ext cx="0" cy="0"/>
          <a:chOff x="0" y="0"/>
          <a:chExt cx="0" cy="0"/>
        </a:xfrm>
      </p:grpSpPr>
      <p:sp>
        <p:nvSpPr>
          <p:cNvPr id="458" name="Google Shape;458;g442edb7d10_0_2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9" name="Google Shape;459;g442edb7d10_0_2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
        <p:cNvGrpSpPr/>
        <p:nvPr/>
      </p:nvGrpSpPr>
      <p:grpSpPr>
        <a:xfrm>
          <a:off x="0" y="0"/>
          <a:ext cx="0" cy="0"/>
          <a:chOff x="0" y="0"/>
          <a:chExt cx="0" cy="0"/>
        </a:xfrm>
      </p:grpSpPr>
      <p:sp>
        <p:nvSpPr>
          <p:cNvPr id="464" name="Google Shape;464;g442edb7d10_0_2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5" name="Google Shape;465;g442edb7d10_0_2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Google Shape;470;g442edb7d10_0_2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1" name="Google Shape;471;g442edb7d10_0_2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442edb7d10_0_2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442edb7d10_0_2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g442edb7d10_0_30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3" name="Google Shape;483;g442edb7d10_0_3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551e29967d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551e29967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p:cNvGrpSpPr/>
        <p:nvPr/>
      </p:nvGrpSpPr>
      <p:grpSpPr>
        <a:xfrm>
          <a:off x="0" y="0"/>
          <a:ext cx="0" cy="0"/>
          <a:chOff x="0" y="0"/>
          <a:chExt cx="0" cy="0"/>
        </a:xfrm>
      </p:grpSpPr>
      <p:sp>
        <p:nvSpPr>
          <p:cNvPr id="496" name="Google Shape;496;g9eb44b7e9f_0_2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7" name="Google Shape;497;g9eb44b7e9f_0_2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4416d41bba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4416d41bba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Notes: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Slides, background of Firebase</a:t>
            </a:r>
          </a:p>
          <a:p>
            <a:pPr marL="0" lvl="0" indent="0" algn="l" rtl="0">
              <a:spcBef>
                <a:spcPts val="0"/>
              </a:spcBef>
              <a:spcAft>
                <a:spcPts val="0"/>
              </a:spcAft>
              <a:buNone/>
            </a:pPr>
            <a:r>
              <a:rPr lang="en-US" dirty="0"/>
              <a:t>Demo what Firebase?  Jeopardy and golf</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Firebase ADK Authentication</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Console.firebase.google.com  </a:t>
            </a:r>
          </a:p>
          <a:p>
            <a:pPr marL="0" lvl="0" indent="0" algn="l" rtl="0">
              <a:spcBef>
                <a:spcPts val="0"/>
              </a:spcBef>
              <a:spcAft>
                <a:spcPts val="0"/>
              </a:spcAft>
              <a:buNone/>
            </a:pPr>
            <a:r>
              <a:rPr lang="en-US" dirty="0"/>
              <a:t>Don’t add the </a:t>
            </a:r>
            <a:r>
              <a:rPr lang="en-US" dirty="0" err="1"/>
              <a:t>json</a:t>
            </a:r>
            <a:r>
              <a:rPr lang="en-US" dirty="0"/>
              <a:t> file to your project.</a:t>
            </a:r>
          </a:p>
          <a:p>
            <a:pPr marL="0" lvl="0" indent="0" algn="l" rtl="0">
              <a:spcBef>
                <a:spcPts val="0"/>
              </a:spcBef>
              <a:spcAft>
                <a:spcPts val="0"/>
              </a:spcAft>
              <a:buNone/>
            </a:pPr>
            <a:endParaRPr lang="en-US"/>
          </a:p>
          <a:p>
            <a:pPr marL="0" lvl="0" indent="0" algn="l" rtl="0">
              <a:spcBef>
                <a:spcPts val="0"/>
              </a:spcBef>
              <a:spcAft>
                <a:spcPts val="0"/>
              </a:spcAft>
              <a:buNone/>
            </a:pPr>
            <a:endParaRPr lang="en-US"/>
          </a:p>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g442edb7d10_0_3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4" name="Google Shape;504;g442edb7d10_0_3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9"/>
        <p:cNvGrpSpPr/>
        <p:nvPr/>
      </p:nvGrpSpPr>
      <p:grpSpPr>
        <a:xfrm>
          <a:off x="0" y="0"/>
          <a:ext cx="0" cy="0"/>
          <a:chOff x="0" y="0"/>
          <a:chExt cx="0" cy="0"/>
        </a:xfrm>
      </p:grpSpPr>
      <p:sp>
        <p:nvSpPr>
          <p:cNvPr id="510" name="Google Shape;510;g442edb7d10_0_3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1" name="Google Shape;511;g442edb7d10_0_3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6"/>
        <p:cNvGrpSpPr/>
        <p:nvPr/>
      </p:nvGrpSpPr>
      <p:grpSpPr>
        <a:xfrm>
          <a:off x="0" y="0"/>
          <a:ext cx="0" cy="0"/>
          <a:chOff x="0" y="0"/>
          <a:chExt cx="0" cy="0"/>
        </a:xfrm>
      </p:grpSpPr>
      <p:sp>
        <p:nvSpPr>
          <p:cNvPr id="517" name="Google Shape;517;g442edb7d10_0_3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8" name="Google Shape;518;g442edb7d10_0_3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3"/>
        <p:cNvGrpSpPr/>
        <p:nvPr/>
      </p:nvGrpSpPr>
      <p:grpSpPr>
        <a:xfrm>
          <a:off x="0" y="0"/>
          <a:ext cx="0" cy="0"/>
          <a:chOff x="0" y="0"/>
          <a:chExt cx="0" cy="0"/>
        </a:xfrm>
      </p:grpSpPr>
      <p:sp>
        <p:nvSpPr>
          <p:cNvPr id="524" name="Google Shape;524;g442edb7d10_0_3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5" name="Google Shape;525;g442edb7d10_0_3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
        <p:cNvGrpSpPr/>
        <p:nvPr/>
      </p:nvGrpSpPr>
      <p:grpSpPr>
        <a:xfrm>
          <a:off x="0" y="0"/>
          <a:ext cx="0" cy="0"/>
          <a:chOff x="0" y="0"/>
          <a:chExt cx="0" cy="0"/>
        </a:xfrm>
      </p:grpSpPr>
      <p:sp>
        <p:nvSpPr>
          <p:cNvPr id="531" name="Google Shape;531;g442edb7d10_0_3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2" name="Google Shape;532;g442edb7d10_0_3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Google Shape;539;g442edb7d10_0_3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0" name="Google Shape;540;g442edb7d10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6"/>
        <p:cNvGrpSpPr/>
        <p:nvPr/>
      </p:nvGrpSpPr>
      <p:grpSpPr>
        <a:xfrm>
          <a:off x="0" y="0"/>
          <a:ext cx="0" cy="0"/>
          <a:chOff x="0" y="0"/>
          <a:chExt cx="0" cy="0"/>
        </a:xfrm>
      </p:grpSpPr>
      <p:sp>
        <p:nvSpPr>
          <p:cNvPr id="547" name="Google Shape;547;g442edb7d10_0_3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8" name="Google Shape;548;g442edb7d10_0_3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4"/>
        <p:cNvGrpSpPr/>
        <p:nvPr/>
      </p:nvGrpSpPr>
      <p:grpSpPr>
        <a:xfrm>
          <a:off x="0" y="0"/>
          <a:ext cx="0" cy="0"/>
          <a:chOff x="0" y="0"/>
          <a:chExt cx="0" cy="0"/>
        </a:xfrm>
      </p:grpSpPr>
      <p:sp>
        <p:nvSpPr>
          <p:cNvPr id="555" name="Google Shape;555;g551e29967d_0_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6" name="Google Shape;556;g551e29967d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2"/>
        <p:cNvGrpSpPr/>
        <p:nvPr/>
      </p:nvGrpSpPr>
      <p:grpSpPr>
        <a:xfrm>
          <a:off x="0" y="0"/>
          <a:ext cx="0" cy="0"/>
          <a:chOff x="0" y="0"/>
          <a:chExt cx="0" cy="0"/>
        </a:xfrm>
      </p:grpSpPr>
      <p:sp>
        <p:nvSpPr>
          <p:cNvPr id="563" name="Google Shape;563;g442edb7d10_0_3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4" name="Google Shape;564;g442edb7d10_0_3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Google Shape;569;g442edb7d10_0_3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0" name="Google Shape;570;g442edb7d10_0_3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552d07d99b_0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552d07d99b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Google Shape;576;g442edb7d10_0_3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7" name="Google Shape;577;g442edb7d10_0_3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3"/>
        <p:cNvGrpSpPr/>
        <p:nvPr/>
      </p:nvGrpSpPr>
      <p:grpSpPr>
        <a:xfrm>
          <a:off x="0" y="0"/>
          <a:ext cx="0" cy="0"/>
          <a:chOff x="0" y="0"/>
          <a:chExt cx="0" cy="0"/>
        </a:xfrm>
      </p:grpSpPr>
      <p:sp>
        <p:nvSpPr>
          <p:cNvPr id="584" name="Google Shape;584;g442edb7d10_0_3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5" name="Google Shape;585;g442edb7d10_0_3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1"/>
        <p:cNvGrpSpPr/>
        <p:nvPr/>
      </p:nvGrpSpPr>
      <p:grpSpPr>
        <a:xfrm>
          <a:off x="0" y="0"/>
          <a:ext cx="0" cy="0"/>
          <a:chOff x="0" y="0"/>
          <a:chExt cx="0" cy="0"/>
        </a:xfrm>
      </p:grpSpPr>
      <p:sp>
        <p:nvSpPr>
          <p:cNvPr id="592" name="Google Shape;592;g551e29967d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3" name="Google Shape;593;g551e29967d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9"/>
        <p:cNvGrpSpPr/>
        <p:nvPr/>
      </p:nvGrpSpPr>
      <p:grpSpPr>
        <a:xfrm>
          <a:off x="0" y="0"/>
          <a:ext cx="0" cy="0"/>
          <a:chOff x="0" y="0"/>
          <a:chExt cx="0" cy="0"/>
        </a:xfrm>
      </p:grpSpPr>
      <p:sp>
        <p:nvSpPr>
          <p:cNvPr id="600" name="Google Shape;600;g442edb7d10_0_4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1" name="Google Shape;601;g442edb7d10_0_4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6"/>
        <p:cNvGrpSpPr/>
        <p:nvPr/>
      </p:nvGrpSpPr>
      <p:grpSpPr>
        <a:xfrm>
          <a:off x="0" y="0"/>
          <a:ext cx="0" cy="0"/>
          <a:chOff x="0" y="0"/>
          <a:chExt cx="0" cy="0"/>
        </a:xfrm>
      </p:grpSpPr>
      <p:sp>
        <p:nvSpPr>
          <p:cNvPr id="607" name="Google Shape;607;ga52a4b6924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8" name="Google Shape;608;ga52a4b6924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2"/>
        <p:cNvGrpSpPr/>
        <p:nvPr/>
      </p:nvGrpSpPr>
      <p:grpSpPr>
        <a:xfrm>
          <a:off x="0" y="0"/>
          <a:ext cx="0" cy="0"/>
          <a:chOff x="0" y="0"/>
          <a:chExt cx="0" cy="0"/>
        </a:xfrm>
      </p:grpSpPr>
      <p:sp>
        <p:nvSpPr>
          <p:cNvPr id="613" name="Google Shape;613;g442edb7d10_0_7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4" name="Google Shape;614;g442edb7d10_0_7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0"/>
        <p:cNvGrpSpPr/>
        <p:nvPr/>
      </p:nvGrpSpPr>
      <p:grpSpPr>
        <a:xfrm>
          <a:off x="0" y="0"/>
          <a:ext cx="0" cy="0"/>
          <a:chOff x="0" y="0"/>
          <a:chExt cx="0" cy="0"/>
        </a:xfrm>
      </p:grpSpPr>
      <p:sp>
        <p:nvSpPr>
          <p:cNvPr id="621" name="Google Shape;621;g442edb7d10_0_7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2" name="Google Shape;622;g442edb7d10_0_7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8"/>
        <p:cNvGrpSpPr/>
        <p:nvPr/>
      </p:nvGrpSpPr>
      <p:grpSpPr>
        <a:xfrm>
          <a:off x="0" y="0"/>
          <a:ext cx="0" cy="0"/>
          <a:chOff x="0" y="0"/>
          <a:chExt cx="0" cy="0"/>
        </a:xfrm>
      </p:grpSpPr>
      <p:sp>
        <p:nvSpPr>
          <p:cNvPr id="629" name="Google Shape;629;g442edb7d10_0_7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0" name="Google Shape;630;g442edb7d10_0_7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4"/>
        <p:cNvGrpSpPr/>
        <p:nvPr/>
      </p:nvGrpSpPr>
      <p:grpSpPr>
        <a:xfrm>
          <a:off x="0" y="0"/>
          <a:ext cx="0" cy="0"/>
          <a:chOff x="0" y="0"/>
          <a:chExt cx="0" cy="0"/>
        </a:xfrm>
      </p:grpSpPr>
      <p:sp>
        <p:nvSpPr>
          <p:cNvPr id="635" name="Google Shape;635;g442edb7d10_0_4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6" name="Google Shape;636;g442edb7d10_0_4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1"/>
        <p:cNvGrpSpPr/>
        <p:nvPr/>
      </p:nvGrpSpPr>
      <p:grpSpPr>
        <a:xfrm>
          <a:off x="0" y="0"/>
          <a:ext cx="0" cy="0"/>
          <a:chOff x="0" y="0"/>
          <a:chExt cx="0" cy="0"/>
        </a:xfrm>
      </p:grpSpPr>
      <p:sp>
        <p:nvSpPr>
          <p:cNvPr id="642" name="Google Shape;642;g442edb7d10_0_4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3" name="Google Shape;643;g442edb7d10_0_4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9eb44b7e9f_0_1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9eb44b7e9f_0_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6"/>
        <p:cNvGrpSpPr/>
        <p:nvPr/>
      </p:nvGrpSpPr>
      <p:grpSpPr>
        <a:xfrm>
          <a:off x="0" y="0"/>
          <a:ext cx="0" cy="0"/>
          <a:chOff x="0" y="0"/>
          <a:chExt cx="0" cy="0"/>
        </a:xfrm>
      </p:grpSpPr>
      <p:sp>
        <p:nvSpPr>
          <p:cNvPr id="647" name="Google Shape;647;g442edb7d10_0_4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8" name="Google Shape;648;g442edb7d10_0_4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3"/>
        <p:cNvGrpSpPr/>
        <p:nvPr/>
      </p:nvGrpSpPr>
      <p:grpSpPr>
        <a:xfrm>
          <a:off x="0" y="0"/>
          <a:ext cx="0" cy="0"/>
          <a:chOff x="0" y="0"/>
          <a:chExt cx="0" cy="0"/>
        </a:xfrm>
      </p:grpSpPr>
      <p:sp>
        <p:nvSpPr>
          <p:cNvPr id="654" name="Google Shape;654;g442edb7d10_0_4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5" name="Google Shape;655;g442edb7d10_0_4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0"/>
        <p:cNvGrpSpPr/>
        <p:nvPr/>
      </p:nvGrpSpPr>
      <p:grpSpPr>
        <a:xfrm>
          <a:off x="0" y="0"/>
          <a:ext cx="0" cy="0"/>
          <a:chOff x="0" y="0"/>
          <a:chExt cx="0" cy="0"/>
        </a:xfrm>
      </p:grpSpPr>
      <p:sp>
        <p:nvSpPr>
          <p:cNvPr id="661" name="Google Shape;661;g442edb7d10_0_4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2" name="Google Shape;662;g442edb7d10_0_4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7"/>
        <p:cNvGrpSpPr/>
        <p:nvPr/>
      </p:nvGrpSpPr>
      <p:grpSpPr>
        <a:xfrm>
          <a:off x="0" y="0"/>
          <a:ext cx="0" cy="0"/>
          <a:chOff x="0" y="0"/>
          <a:chExt cx="0" cy="0"/>
        </a:xfrm>
      </p:grpSpPr>
      <p:sp>
        <p:nvSpPr>
          <p:cNvPr id="668" name="Google Shape;668;g442edb7d10_0_4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9" name="Google Shape;669;g442edb7d10_0_4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4"/>
        <p:cNvGrpSpPr/>
        <p:nvPr/>
      </p:nvGrpSpPr>
      <p:grpSpPr>
        <a:xfrm>
          <a:off x="0" y="0"/>
          <a:ext cx="0" cy="0"/>
          <a:chOff x="0" y="0"/>
          <a:chExt cx="0" cy="0"/>
        </a:xfrm>
      </p:grpSpPr>
      <p:sp>
        <p:nvSpPr>
          <p:cNvPr id="675" name="Google Shape;675;g442edb7d10_0_4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6" name="Google Shape;676;g442edb7d10_0_4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1"/>
        <p:cNvGrpSpPr/>
        <p:nvPr/>
      </p:nvGrpSpPr>
      <p:grpSpPr>
        <a:xfrm>
          <a:off x="0" y="0"/>
          <a:ext cx="0" cy="0"/>
          <a:chOff x="0" y="0"/>
          <a:chExt cx="0" cy="0"/>
        </a:xfrm>
      </p:grpSpPr>
      <p:sp>
        <p:nvSpPr>
          <p:cNvPr id="682" name="Google Shape;682;g442edb7d10_0_5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3" name="Google Shape;683;g442edb7d10_0_5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8"/>
        <p:cNvGrpSpPr/>
        <p:nvPr/>
      </p:nvGrpSpPr>
      <p:grpSpPr>
        <a:xfrm>
          <a:off x="0" y="0"/>
          <a:ext cx="0" cy="0"/>
          <a:chOff x="0" y="0"/>
          <a:chExt cx="0" cy="0"/>
        </a:xfrm>
      </p:grpSpPr>
      <p:sp>
        <p:nvSpPr>
          <p:cNvPr id="689" name="Google Shape;689;g551e29967d_0_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0" name="Google Shape;690;g551e29967d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6"/>
        <p:cNvGrpSpPr/>
        <p:nvPr/>
      </p:nvGrpSpPr>
      <p:grpSpPr>
        <a:xfrm>
          <a:off x="0" y="0"/>
          <a:ext cx="0" cy="0"/>
          <a:chOff x="0" y="0"/>
          <a:chExt cx="0" cy="0"/>
        </a:xfrm>
      </p:grpSpPr>
      <p:sp>
        <p:nvSpPr>
          <p:cNvPr id="697" name="Google Shape;697;g551e29967d_0_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8" name="Google Shape;698;g551e29967d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3"/>
        <p:cNvGrpSpPr/>
        <p:nvPr/>
      </p:nvGrpSpPr>
      <p:grpSpPr>
        <a:xfrm>
          <a:off x="0" y="0"/>
          <a:ext cx="0" cy="0"/>
          <a:chOff x="0" y="0"/>
          <a:chExt cx="0" cy="0"/>
        </a:xfrm>
      </p:grpSpPr>
      <p:sp>
        <p:nvSpPr>
          <p:cNvPr id="704" name="Google Shape;704;g40e2484296_0_10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5" name="Google Shape;705;g40e2484296_0_1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p:cNvGrpSpPr/>
        <p:nvPr/>
      </p:nvGrpSpPr>
      <p:grpSpPr>
        <a:xfrm>
          <a:off x="0" y="0"/>
          <a:ext cx="0" cy="0"/>
          <a:chOff x="0" y="0"/>
          <a:chExt cx="0" cy="0"/>
        </a:xfrm>
      </p:grpSpPr>
      <p:sp>
        <p:nvSpPr>
          <p:cNvPr id="733" name="Google Shape;733;gf37144fb02_0_1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4" name="Google Shape;734;gf37144fb02_0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442edb7d10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442edb7d10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8"/>
        <p:cNvGrpSpPr/>
        <p:nvPr/>
      </p:nvGrpSpPr>
      <p:grpSpPr>
        <a:xfrm>
          <a:off x="0" y="0"/>
          <a:ext cx="0" cy="0"/>
          <a:chOff x="0" y="0"/>
          <a:chExt cx="0" cy="0"/>
        </a:xfrm>
      </p:grpSpPr>
      <p:sp>
        <p:nvSpPr>
          <p:cNvPr id="739" name="Google Shape;739;g9eb44b7e9f_0_2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0" name="Google Shape;740;g9eb44b7e9f_0_2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4"/>
        <p:cNvGrpSpPr/>
        <p:nvPr/>
      </p:nvGrpSpPr>
      <p:grpSpPr>
        <a:xfrm>
          <a:off x="0" y="0"/>
          <a:ext cx="0" cy="0"/>
          <a:chOff x="0" y="0"/>
          <a:chExt cx="0" cy="0"/>
        </a:xfrm>
      </p:grpSpPr>
      <p:sp>
        <p:nvSpPr>
          <p:cNvPr id="745" name="Google Shape;745;g9eb44b7e9f_0_2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6" name="Google Shape;746;g9eb44b7e9f_0_2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0"/>
        <p:cNvGrpSpPr/>
        <p:nvPr/>
      </p:nvGrpSpPr>
      <p:grpSpPr>
        <a:xfrm>
          <a:off x="0" y="0"/>
          <a:ext cx="0" cy="0"/>
          <a:chOff x="0" y="0"/>
          <a:chExt cx="0" cy="0"/>
        </a:xfrm>
      </p:grpSpPr>
      <p:sp>
        <p:nvSpPr>
          <p:cNvPr id="751" name="Google Shape;751;g9eb44b7e9f_0_2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2" name="Google Shape;752;g9eb44b7e9f_0_2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6"/>
        <p:cNvGrpSpPr/>
        <p:nvPr/>
      </p:nvGrpSpPr>
      <p:grpSpPr>
        <a:xfrm>
          <a:off x="0" y="0"/>
          <a:ext cx="0" cy="0"/>
          <a:chOff x="0" y="0"/>
          <a:chExt cx="0" cy="0"/>
        </a:xfrm>
      </p:grpSpPr>
      <p:sp>
        <p:nvSpPr>
          <p:cNvPr id="757" name="Google Shape;757;gc1ee08ca63_1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8" name="Google Shape;758;gc1ee08ca63_1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2"/>
        <p:cNvGrpSpPr/>
        <p:nvPr/>
      </p:nvGrpSpPr>
      <p:grpSpPr>
        <a:xfrm>
          <a:off x="0" y="0"/>
          <a:ext cx="0" cy="0"/>
          <a:chOff x="0" y="0"/>
          <a:chExt cx="0" cy="0"/>
        </a:xfrm>
      </p:grpSpPr>
      <p:sp>
        <p:nvSpPr>
          <p:cNvPr id="763" name="Google Shape;763;g9eb44b7e9f_0_2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4" name="Google Shape;764;g9eb44b7e9f_0_2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8"/>
        <p:cNvGrpSpPr/>
        <p:nvPr/>
      </p:nvGrpSpPr>
      <p:grpSpPr>
        <a:xfrm>
          <a:off x="0" y="0"/>
          <a:ext cx="0" cy="0"/>
          <a:chOff x="0" y="0"/>
          <a:chExt cx="0" cy="0"/>
        </a:xfrm>
      </p:grpSpPr>
      <p:sp>
        <p:nvSpPr>
          <p:cNvPr id="769" name="Google Shape;769;g40e2484296_0_11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0" name="Google Shape;770;g40e2484296_0_1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4"/>
        <p:cNvGrpSpPr/>
        <p:nvPr/>
      </p:nvGrpSpPr>
      <p:grpSpPr>
        <a:xfrm>
          <a:off x="0" y="0"/>
          <a:ext cx="0" cy="0"/>
          <a:chOff x="0" y="0"/>
          <a:chExt cx="0" cy="0"/>
        </a:xfrm>
      </p:grpSpPr>
      <p:sp>
        <p:nvSpPr>
          <p:cNvPr id="775" name="Google Shape;775;g442edb7d10_0_6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6" name="Google Shape;776;g442edb7d10_0_6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0"/>
        <p:cNvGrpSpPr/>
        <p:nvPr/>
      </p:nvGrpSpPr>
      <p:grpSpPr>
        <a:xfrm>
          <a:off x="0" y="0"/>
          <a:ext cx="0" cy="0"/>
          <a:chOff x="0" y="0"/>
          <a:chExt cx="0" cy="0"/>
        </a:xfrm>
      </p:grpSpPr>
      <p:sp>
        <p:nvSpPr>
          <p:cNvPr id="781" name="Google Shape;781;g442edb7d10_0_69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2" name="Google Shape;782;g442edb7d10_0_6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442edb7d10_0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442edb7d10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rgbClr val="2B2B2B"/>
        </a:solidFill>
        <a:effectLst/>
      </p:bgPr>
    </p:bg>
    <p:spTree>
      <p:nvGrpSpPr>
        <p:cNvPr id="1" name="Shape 9"/>
        <p:cNvGrpSpPr/>
        <p:nvPr/>
      </p:nvGrpSpPr>
      <p:grpSpPr>
        <a:xfrm>
          <a:off x="0" y="0"/>
          <a:ext cx="0" cy="0"/>
          <a:chOff x="0" y="0"/>
          <a:chExt cx="0" cy="0"/>
        </a:xfrm>
      </p:grpSpPr>
      <p:cxnSp>
        <p:nvCxnSpPr>
          <p:cNvPr id="10" name="Google Shape;10;p2"/>
          <p:cNvCxnSpPr/>
          <p:nvPr/>
        </p:nvCxnSpPr>
        <p:spPr>
          <a:xfrm>
            <a:off x="0" y="2998150"/>
            <a:ext cx="9144000" cy="0"/>
          </a:xfrm>
          <a:prstGeom prst="straightConnector1">
            <a:avLst/>
          </a:prstGeom>
          <a:noFill/>
          <a:ln w="19050" cap="flat" cmpd="sng">
            <a:solidFill>
              <a:schemeClr val="lt2"/>
            </a:solidFill>
            <a:prstDash val="solid"/>
            <a:round/>
            <a:headEnd type="none" w="sm" len="sm"/>
            <a:tailEnd type="none" w="sm" len="sm"/>
          </a:ln>
        </p:spPr>
      </p:cxnSp>
      <p:sp>
        <p:nvSpPr>
          <p:cNvPr id="11" name="Google Shape;11;p2"/>
          <p:cNvSpPr txBox="1">
            <a:spLocks noGrp="1"/>
          </p:cNvSpPr>
          <p:nvPr>
            <p:ph type="ctrTitle"/>
          </p:nvPr>
        </p:nvSpPr>
        <p:spPr>
          <a:xfrm>
            <a:off x="510450" y="1257300"/>
            <a:ext cx="8123100" cy="1588500"/>
          </a:xfrm>
          <a:prstGeom prst="rect">
            <a:avLst/>
          </a:prstGeom>
        </p:spPr>
        <p:txBody>
          <a:bodyPr spcFirstLastPara="1" wrap="square" lIns="91425" tIns="91425" rIns="91425" bIns="91425" anchor="b" anchorCtr="0">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12" name="Google Shape;12;p2"/>
          <p:cNvSpPr txBox="1">
            <a:spLocks noGrp="1"/>
          </p:cNvSpPr>
          <p:nvPr>
            <p:ph type="subTitle" idx="1"/>
          </p:nvPr>
        </p:nvSpPr>
        <p:spPr>
          <a:xfrm>
            <a:off x="510450" y="3182313"/>
            <a:ext cx="8123100" cy="6300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lt1"/>
              </a:buClr>
              <a:buSzPts val="2400"/>
              <a:buNone/>
              <a:defRPr sz="2400">
                <a:solidFill>
                  <a:schemeClr val="lt1"/>
                </a:solidFill>
              </a:defRPr>
            </a:lvl1pPr>
            <a:lvl2pPr lvl="1">
              <a:lnSpc>
                <a:spcPct val="100000"/>
              </a:lnSpc>
              <a:spcBef>
                <a:spcPts val="0"/>
              </a:spcBef>
              <a:spcAft>
                <a:spcPts val="0"/>
              </a:spcAft>
              <a:buClr>
                <a:schemeClr val="lt1"/>
              </a:buClr>
              <a:buSzPts val="2400"/>
              <a:buNone/>
              <a:defRPr sz="2400">
                <a:solidFill>
                  <a:schemeClr val="lt1"/>
                </a:solidFill>
              </a:defRPr>
            </a:lvl2pPr>
            <a:lvl3pPr lvl="2">
              <a:lnSpc>
                <a:spcPct val="100000"/>
              </a:lnSpc>
              <a:spcBef>
                <a:spcPts val="0"/>
              </a:spcBef>
              <a:spcAft>
                <a:spcPts val="0"/>
              </a:spcAft>
              <a:buClr>
                <a:schemeClr val="lt1"/>
              </a:buClr>
              <a:buSzPts val="2400"/>
              <a:buNone/>
              <a:defRPr sz="2400">
                <a:solidFill>
                  <a:schemeClr val="lt1"/>
                </a:solidFill>
              </a:defRPr>
            </a:lvl3pPr>
            <a:lvl4pPr lvl="3">
              <a:lnSpc>
                <a:spcPct val="100000"/>
              </a:lnSpc>
              <a:spcBef>
                <a:spcPts val="0"/>
              </a:spcBef>
              <a:spcAft>
                <a:spcPts val="0"/>
              </a:spcAft>
              <a:buClr>
                <a:schemeClr val="lt1"/>
              </a:buClr>
              <a:buSzPts val="2400"/>
              <a:buNone/>
              <a:defRPr sz="2400">
                <a:solidFill>
                  <a:schemeClr val="lt1"/>
                </a:solidFill>
              </a:defRPr>
            </a:lvl4pPr>
            <a:lvl5pPr lvl="4">
              <a:lnSpc>
                <a:spcPct val="100000"/>
              </a:lnSpc>
              <a:spcBef>
                <a:spcPts val="0"/>
              </a:spcBef>
              <a:spcAft>
                <a:spcPts val="0"/>
              </a:spcAft>
              <a:buClr>
                <a:schemeClr val="lt1"/>
              </a:buClr>
              <a:buSzPts val="2400"/>
              <a:buNone/>
              <a:defRPr sz="2400">
                <a:solidFill>
                  <a:schemeClr val="lt1"/>
                </a:solidFill>
              </a:defRPr>
            </a:lvl5pPr>
            <a:lvl6pPr lvl="5">
              <a:lnSpc>
                <a:spcPct val="100000"/>
              </a:lnSpc>
              <a:spcBef>
                <a:spcPts val="0"/>
              </a:spcBef>
              <a:spcAft>
                <a:spcPts val="0"/>
              </a:spcAft>
              <a:buClr>
                <a:schemeClr val="lt1"/>
              </a:buClr>
              <a:buSzPts val="2400"/>
              <a:buNone/>
              <a:defRPr sz="2400">
                <a:solidFill>
                  <a:schemeClr val="lt1"/>
                </a:solidFill>
              </a:defRPr>
            </a:lvl6pPr>
            <a:lvl7pPr lvl="6">
              <a:lnSpc>
                <a:spcPct val="100000"/>
              </a:lnSpc>
              <a:spcBef>
                <a:spcPts val="0"/>
              </a:spcBef>
              <a:spcAft>
                <a:spcPts val="0"/>
              </a:spcAft>
              <a:buClr>
                <a:schemeClr val="lt1"/>
              </a:buClr>
              <a:buSzPts val="2400"/>
              <a:buNone/>
              <a:defRPr sz="2400">
                <a:solidFill>
                  <a:schemeClr val="lt1"/>
                </a:solidFill>
              </a:defRPr>
            </a:lvl7pPr>
            <a:lvl8pPr lvl="7">
              <a:lnSpc>
                <a:spcPct val="100000"/>
              </a:lnSpc>
              <a:spcBef>
                <a:spcPts val="0"/>
              </a:spcBef>
              <a:spcAft>
                <a:spcPts val="0"/>
              </a:spcAft>
              <a:buClr>
                <a:schemeClr val="lt1"/>
              </a:buClr>
              <a:buSzPts val="2400"/>
              <a:buNone/>
              <a:defRPr sz="2400">
                <a:solidFill>
                  <a:schemeClr val="lt1"/>
                </a:solidFill>
              </a:defRPr>
            </a:lvl8pPr>
            <a:lvl9pPr lvl="8">
              <a:lnSpc>
                <a:spcPct val="100000"/>
              </a:lnSpc>
              <a:spcBef>
                <a:spcPts val="0"/>
              </a:spcBef>
              <a:spcAft>
                <a:spcPts val="0"/>
              </a:spcAft>
              <a:buClr>
                <a:schemeClr val="lt1"/>
              </a:buClr>
              <a:buSzPts val="2400"/>
              <a:buNone/>
              <a:defRPr sz="2400">
                <a:solidFill>
                  <a:schemeClr val="lt1"/>
                </a:solidFill>
              </a:defRPr>
            </a:lvl9pPr>
          </a:lstStyle>
          <a:p>
            <a:endParaRPr/>
          </a:p>
        </p:txBody>
      </p:sp>
      <p:sp>
        <p:nvSpPr>
          <p:cNvPr id="13" name="Google Shape;13;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8"/>
        <p:cNvGrpSpPr/>
        <p:nvPr/>
      </p:nvGrpSpPr>
      <p:grpSpPr>
        <a:xfrm>
          <a:off x="0" y="0"/>
          <a:ext cx="0" cy="0"/>
          <a:chOff x="0" y="0"/>
          <a:chExt cx="0" cy="0"/>
        </a:xfrm>
      </p:grpSpPr>
      <p:sp>
        <p:nvSpPr>
          <p:cNvPr id="49" name="Google Shape;49;p11"/>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 name="Google Shape;50;p11"/>
          <p:cNvSpPr txBox="1">
            <a:spLocks noGrp="1"/>
          </p:cNvSpPr>
          <p:nvPr>
            <p:ph type="title" hasCustomPrompt="1"/>
          </p:nvPr>
        </p:nvSpPr>
        <p:spPr>
          <a:xfrm>
            <a:off x="311700" y="991475"/>
            <a:ext cx="8520600" cy="1917900"/>
          </a:xfrm>
          <a:prstGeom prst="rect">
            <a:avLst/>
          </a:prstGeom>
        </p:spPr>
        <p:txBody>
          <a:bodyPr spcFirstLastPara="1" wrap="square" lIns="91425" tIns="91425" rIns="91425" bIns="91425" anchor="ctr" anchorCtr="0">
            <a:noAutofit/>
          </a:bodyPr>
          <a:lstStyle>
            <a:lvl1pPr lvl="0" algn="ctr">
              <a:spcBef>
                <a:spcPts val="0"/>
              </a:spcBef>
              <a:spcAft>
                <a:spcPts val="0"/>
              </a:spcAft>
              <a:buSzPts val="14000"/>
              <a:buNone/>
              <a:defRPr sz="14000" b="1"/>
            </a:lvl1pPr>
            <a:lvl2pPr lvl="1" algn="ctr">
              <a:spcBef>
                <a:spcPts val="0"/>
              </a:spcBef>
              <a:spcAft>
                <a:spcPts val="0"/>
              </a:spcAft>
              <a:buSzPts val="14000"/>
              <a:buNone/>
              <a:defRPr sz="14000" b="1"/>
            </a:lvl2pPr>
            <a:lvl3pPr lvl="2" algn="ctr">
              <a:spcBef>
                <a:spcPts val="0"/>
              </a:spcBef>
              <a:spcAft>
                <a:spcPts val="0"/>
              </a:spcAft>
              <a:buSzPts val="14000"/>
              <a:buNone/>
              <a:defRPr sz="14000" b="1"/>
            </a:lvl3pPr>
            <a:lvl4pPr lvl="3" algn="ctr">
              <a:spcBef>
                <a:spcPts val="0"/>
              </a:spcBef>
              <a:spcAft>
                <a:spcPts val="0"/>
              </a:spcAft>
              <a:buSzPts val="14000"/>
              <a:buNone/>
              <a:defRPr sz="14000" b="1"/>
            </a:lvl4pPr>
            <a:lvl5pPr lvl="4" algn="ctr">
              <a:spcBef>
                <a:spcPts val="0"/>
              </a:spcBef>
              <a:spcAft>
                <a:spcPts val="0"/>
              </a:spcAft>
              <a:buSzPts val="14000"/>
              <a:buNone/>
              <a:defRPr sz="14000" b="1"/>
            </a:lvl5pPr>
            <a:lvl6pPr lvl="5" algn="ctr">
              <a:spcBef>
                <a:spcPts val="0"/>
              </a:spcBef>
              <a:spcAft>
                <a:spcPts val="0"/>
              </a:spcAft>
              <a:buSzPts val="14000"/>
              <a:buNone/>
              <a:defRPr sz="14000" b="1"/>
            </a:lvl6pPr>
            <a:lvl7pPr lvl="6" algn="ctr">
              <a:spcBef>
                <a:spcPts val="0"/>
              </a:spcBef>
              <a:spcAft>
                <a:spcPts val="0"/>
              </a:spcAft>
              <a:buSzPts val="14000"/>
              <a:buNone/>
              <a:defRPr sz="14000" b="1"/>
            </a:lvl7pPr>
            <a:lvl8pPr lvl="7" algn="ctr">
              <a:spcBef>
                <a:spcPts val="0"/>
              </a:spcBef>
              <a:spcAft>
                <a:spcPts val="0"/>
              </a:spcAft>
              <a:buSzPts val="14000"/>
              <a:buNone/>
              <a:defRPr sz="14000" b="1"/>
            </a:lvl8pPr>
            <a:lvl9pPr lvl="8" algn="ctr">
              <a:spcBef>
                <a:spcPts val="0"/>
              </a:spcBef>
              <a:spcAft>
                <a:spcPts val="0"/>
              </a:spcAft>
              <a:buSzPts val="14000"/>
              <a:buNone/>
              <a:defRPr sz="14000" b="1"/>
            </a:lvl9pPr>
          </a:lstStyle>
          <a:p>
            <a:r>
              <a:t>xx%</a:t>
            </a:r>
          </a:p>
        </p:txBody>
      </p:sp>
      <p:sp>
        <p:nvSpPr>
          <p:cNvPr id="51" name="Google Shape;51;p11"/>
          <p:cNvSpPr txBox="1">
            <a:spLocks noGrp="1"/>
          </p:cNvSpPr>
          <p:nvPr>
            <p:ph type="body" idx="1"/>
          </p:nvPr>
        </p:nvSpPr>
        <p:spPr>
          <a:xfrm>
            <a:off x="311700" y="3071300"/>
            <a:ext cx="8520600" cy="901800"/>
          </a:xfrm>
          <a:prstGeom prst="rect">
            <a:avLst/>
          </a:prstGeom>
        </p:spPr>
        <p:txBody>
          <a:bodyPr spcFirstLastPara="1" wrap="square" lIns="91425" tIns="91425" rIns="91425" bIns="91425" anchor="t" anchorCtr="0">
            <a:noAutofit/>
          </a:bodyPr>
          <a:lstStyle>
            <a:lvl1pPr marL="457200" lvl="0" indent="-381000" algn="ctr">
              <a:spcBef>
                <a:spcPts val="0"/>
              </a:spcBef>
              <a:spcAft>
                <a:spcPts val="0"/>
              </a:spcAft>
              <a:buSzPts val="2400"/>
              <a:buChar char="●"/>
              <a:defRPr/>
            </a:lvl1pPr>
            <a:lvl2pPr marL="914400" lvl="1" indent="-342900" algn="ctr">
              <a:spcBef>
                <a:spcPts val="1600"/>
              </a:spcBef>
              <a:spcAft>
                <a:spcPts val="0"/>
              </a:spcAft>
              <a:buSzPts val="18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52" name="Google Shape;52;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rgbClr val="2B2B2B"/>
        </a:solidFill>
        <a:effectLst/>
      </p:bgPr>
    </p:bg>
    <p:spTree>
      <p:nvGrpSpPr>
        <p:cNvPr id="1" name="Shape 14"/>
        <p:cNvGrpSpPr/>
        <p:nvPr/>
      </p:nvGrpSpPr>
      <p:grpSpPr>
        <a:xfrm>
          <a:off x="0" y="0"/>
          <a:ext cx="0" cy="0"/>
          <a:chOff x="0" y="0"/>
          <a:chExt cx="0" cy="0"/>
        </a:xfrm>
      </p:grpSpPr>
      <p:cxnSp>
        <p:nvCxnSpPr>
          <p:cNvPr id="15" name="Google Shape;15;p3"/>
          <p:cNvCxnSpPr/>
          <p:nvPr/>
        </p:nvCxnSpPr>
        <p:spPr>
          <a:xfrm>
            <a:off x="0" y="2998150"/>
            <a:ext cx="9144000" cy="0"/>
          </a:xfrm>
          <a:prstGeom prst="straightConnector1">
            <a:avLst/>
          </a:prstGeom>
          <a:noFill/>
          <a:ln w="19050" cap="flat" cmpd="sng">
            <a:solidFill>
              <a:schemeClr val="lt2"/>
            </a:solidFill>
            <a:prstDash val="solid"/>
            <a:round/>
            <a:headEnd type="none" w="sm" len="sm"/>
            <a:tailEnd type="none" w="sm" len="sm"/>
          </a:ln>
        </p:spPr>
      </p:cxnSp>
      <p:sp>
        <p:nvSpPr>
          <p:cNvPr id="16" name="Google Shape;16;p3"/>
          <p:cNvSpPr txBox="1">
            <a:spLocks noGrp="1"/>
          </p:cNvSpPr>
          <p:nvPr>
            <p:ph type="title"/>
          </p:nvPr>
        </p:nvSpPr>
        <p:spPr>
          <a:xfrm>
            <a:off x="510450" y="2057400"/>
            <a:ext cx="8123100" cy="778800"/>
          </a:xfrm>
          <a:prstGeom prst="rect">
            <a:avLst/>
          </a:prstGeom>
        </p:spPr>
        <p:txBody>
          <a:bodyPr spcFirstLastPara="1" wrap="square" lIns="91425" tIns="91425" rIns="91425" bIns="91425" anchor="b"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17" name="Google Shape;17;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8"/>
        <p:cNvGrpSpPr/>
        <p:nvPr/>
      </p:nvGrpSpPr>
      <p:grpSpPr>
        <a:xfrm>
          <a:off x="0" y="0"/>
          <a:ext cx="0" cy="0"/>
          <a:chOff x="0" y="0"/>
          <a:chExt cx="0" cy="0"/>
        </a:xfrm>
      </p:grpSpPr>
      <p:sp>
        <p:nvSpPr>
          <p:cNvPr id="19" name="Google Shape;19;p4"/>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 name="Google Shape;20;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1" name="Google Shape;21;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81000">
              <a:spcBef>
                <a:spcPts val="0"/>
              </a:spcBef>
              <a:spcAft>
                <a:spcPts val="0"/>
              </a:spcAft>
              <a:buSzPts val="2400"/>
              <a:buChar char="●"/>
              <a:defRPr/>
            </a:lvl1pPr>
            <a:lvl2pPr marL="914400" lvl="1" indent="-342900">
              <a:spcBef>
                <a:spcPts val="1600"/>
              </a:spcBef>
              <a:spcAft>
                <a:spcPts val="0"/>
              </a:spcAft>
              <a:buSzPts val="1800"/>
              <a:buChar char="○"/>
              <a:defRPr/>
            </a:lvl2pPr>
            <a:lvl3pPr marL="1371600" lvl="2" indent="-342900">
              <a:spcBef>
                <a:spcPts val="1600"/>
              </a:spcBef>
              <a:spcAft>
                <a:spcPts val="0"/>
              </a:spcAft>
              <a:buSzPts val="1800"/>
              <a:buChar char="■"/>
              <a:defRPr sz="1800"/>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2" name="Google Shape;22;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3"/>
        <p:cNvGrpSpPr/>
        <p:nvPr/>
      </p:nvGrpSpPr>
      <p:grpSpPr>
        <a:xfrm>
          <a:off x="0" y="0"/>
          <a:ext cx="0" cy="0"/>
          <a:chOff x="0" y="0"/>
          <a:chExt cx="0" cy="0"/>
        </a:xfrm>
      </p:grpSpPr>
      <p:sp>
        <p:nvSpPr>
          <p:cNvPr id="24" name="Google Shape;24;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5" name="Google Shape;25;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6" name="Google Shape;26;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7" name="Google Shape;27;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8"/>
        <p:cNvGrpSpPr/>
        <p:nvPr/>
      </p:nvGrpSpPr>
      <p:grpSpPr>
        <a:xfrm>
          <a:off x="0" y="0"/>
          <a:ext cx="0" cy="0"/>
          <a:chOff x="0" y="0"/>
          <a:chExt cx="0" cy="0"/>
        </a:xfrm>
      </p:grpSpPr>
      <p:sp>
        <p:nvSpPr>
          <p:cNvPr id="29" name="Google Shape;29;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0" name="Google Shape;30;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1"/>
        <p:cNvGrpSpPr/>
        <p:nvPr/>
      </p:nvGrpSpPr>
      <p:grpSpPr>
        <a:xfrm>
          <a:off x="0" y="0"/>
          <a:ext cx="0" cy="0"/>
          <a:chOff x="0" y="0"/>
          <a:chExt cx="0" cy="0"/>
        </a:xfrm>
      </p:grpSpPr>
      <p:sp>
        <p:nvSpPr>
          <p:cNvPr id="32" name="Google Shape;32;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3" name="Google Shape;33;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4" name="Google Shape;34;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2"/>
        </a:solidFill>
        <a:effectLst/>
      </p:bgPr>
    </p:bg>
    <p:spTree>
      <p:nvGrpSpPr>
        <p:cNvPr id="1" name="Shape 35"/>
        <p:cNvGrpSpPr/>
        <p:nvPr/>
      </p:nvGrpSpPr>
      <p:grpSpPr>
        <a:xfrm>
          <a:off x="0" y="0"/>
          <a:ext cx="0" cy="0"/>
          <a:chOff x="0" y="0"/>
          <a:chExt cx="0" cy="0"/>
        </a:xfrm>
      </p:grpSpPr>
      <p:sp>
        <p:nvSpPr>
          <p:cNvPr id="36" name="Google Shape;36;p8"/>
          <p:cNvSpPr txBox="1">
            <a:spLocks noGrp="1"/>
          </p:cNvSpPr>
          <p:nvPr>
            <p:ph type="title"/>
          </p:nvPr>
        </p:nvSpPr>
        <p:spPr>
          <a:xfrm>
            <a:off x="490250" y="526350"/>
            <a:ext cx="57975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7" name="Google Shape;37;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8"/>
        <p:cNvGrpSpPr/>
        <p:nvPr/>
      </p:nvGrpSpPr>
      <p:grpSpPr>
        <a:xfrm>
          <a:off x="0" y="0"/>
          <a:ext cx="0" cy="0"/>
          <a:chOff x="0" y="0"/>
          <a:chExt cx="0" cy="0"/>
        </a:xfrm>
      </p:grpSpPr>
      <p:sp>
        <p:nvSpPr>
          <p:cNvPr id="39" name="Google Shape;39;p9"/>
          <p:cNvSpPr/>
          <p:nvPr/>
        </p:nvSpPr>
        <p:spPr>
          <a:xfrm>
            <a:off x="4572000" y="7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40" name="Google Shape;40;p9"/>
          <p:cNvCxnSpPr/>
          <p:nvPr/>
        </p:nvCxnSpPr>
        <p:spPr>
          <a:xfrm>
            <a:off x="5029675" y="4495500"/>
            <a:ext cx="468300" cy="0"/>
          </a:xfrm>
          <a:prstGeom prst="straightConnector1">
            <a:avLst/>
          </a:prstGeom>
          <a:noFill/>
          <a:ln w="19050" cap="flat" cmpd="sng">
            <a:solidFill>
              <a:schemeClr val="lt2"/>
            </a:solidFill>
            <a:prstDash val="solid"/>
            <a:round/>
            <a:headEnd type="none" w="sm" len="sm"/>
            <a:tailEnd type="none" w="sm" len="sm"/>
          </a:ln>
        </p:spPr>
      </p:cxnSp>
      <p:sp>
        <p:nvSpPr>
          <p:cNvPr id="41" name="Google Shape;41;p9"/>
          <p:cNvSpPr txBox="1">
            <a:spLocks noGrp="1"/>
          </p:cNvSpPr>
          <p:nvPr>
            <p:ph type="title"/>
          </p:nvPr>
        </p:nvSpPr>
        <p:spPr>
          <a:xfrm>
            <a:off x="265500" y="1205825"/>
            <a:ext cx="4045200" cy="15096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2" name="Google Shape;42;p9"/>
          <p:cNvSpPr txBox="1">
            <a:spLocks noGrp="1"/>
          </p:cNvSpPr>
          <p:nvPr>
            <p:ph type="subTitle" idx="1"/>
          </p:nvPr>
        </p:nvSpPr>
        <p:spPr>
          <a:xfrm>
            <a:off x="265500" y="2769001"/>
            <a:ext cx="4045200" cy="13455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3" name="Google Shape;43;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81000">
              <a:spcBef>
                <a:spcPts val="0"/>
              </a:spcBef>
              <a:spcAft>
                <a:spcPts val="0"/>
              </a:spcAft>
              <a:buClr>
                <a:schemeClr val="lt1"/>
              </a:buClr>
              <a:buSzPts val="2400"/>
              <a:buChar char="●"/>
              <a:defRPr>
                <a:solidFill>
                  <a:schemeClr val="lt1"/>
                </a:solidFill>
              </a:defRPr>
            </a:lvl1pPr>
            <a:lvl2pPr marL="914400" lvl="1" indent="-342900">
              <a:spcBef>
                <a:spcPts val="1600"/>
              </a:spcBef>
              <a:spcAft>
                <a:spcPts val="0"/>
              </a:spcAft>
              <a:buClr>
                <a:schemeClr val="lt1"/>
              </a:buClr>
              <a:buSzPts val="18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
        <p:nvSpPr>
          <p:cNvPr id="44" name="Google Shape;44;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5"/>
        <p:cNvGrpSpPr/>
        <p:nvPr/>
      </p:nvGrpSpPr>
      <p:grpSpPr>
        <a:xfrm>
          <a:off x="0" y="0"/>
          <a:ext cx="0" cy="0"/>
          <a:chOff x="0" y="0"/>
          <a:chExt cx="0" cy="0"/>
        </a:xfrm>
      </p:grpSpPr>
      <p:sp>
        <p:nvSpPr>
          <p:cNvPr id="46" name="Google Shape;46;p10"/>
          <p:cNvSpPr txBox="1">
            <a:spLocks noGrp="1"/>
          </p:cNvSpPr>
          <p:nvPr>
            <p:ph type="body" idx="1"/>
          </p:nvPr>
        </p:nvSpPr>
        <p:spPr>
          <a:xfrm>
            <a:off x="311700" y="4236825"/>
            <a:ext cx="5998800" cy="5988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2100"/>
              <a:buNone/>
              <a:defRPr sz="2100"/>
            </a:lvl1pPr>
          </a:lstStyle>
          <a:p>
            <a:endParaRPr/>
          </a:p>
        </p:txBody>
      </p:sp>
      <p:sp>
        <p:nvSpPr>
          <p:cNvPr id="47" name="Google Shape;47;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pearmint">
    <p:bg>
      <p:bgPr>
        <a:solidFill>
          <a:srgbClr val="2B2B2B"/>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Proxima Nova"/>
              <a:buNone/>
              <a:defRPr sz="2800">
                <a:solidFill>
                  <a:schemeClr val="lt1"/>
                </a:solidFill>
                <a:latin typeface="Proxima Nova"/>
                <a:ea typeface="Proxima Nova"/>
                <a:cs typeface="Proxima Nova"/>
                <a:sym typeface="Proxima Nova"/>
              </a:defRPr>
            </a:lvl1pPr>
            <a:lvl2pPr lvl="1">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2pPr>
            <a:lvl3pPr lvl="2">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3pPr>
            <a:lvl4pPr lvl="3">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4pPr>
            <a:lvl5pPr lvl="4">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5pPr>
            <a:lvl6pPr lvl="5">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6pPr>
            <a:lvl7pPr lvl="6">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7pPr>
            <a:lvl8pPr lvl="7">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8pPr>
            <a:lvl9pPr lvl="8">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81000">
              <a:lnSpc>
                <a:spcPct val="115000"/>
              </a:lnSpc>
              <a:spcBef>
                <a:spcPts val="0"/>
              </a:spcBef>
              <a:spcAft>
                <a:spcPts val="0"/>
              </a:spcAft>
              <a:buClr>
                <a:schemeClr val="lt1"/>
              </a:buClr>
              <a:buSzPts val="2400"/>
              <a:buFont typeface="Proxima Nova"/>
              <a:buChar char="●"/>
              <a:defRPr sz="2400">
                <a:solidFill>
                  <a:schemeClr val="lt1"/>
                </a:solidFill>
                <a:latin typeface="Proxima Nova"/>
                <a:ea typeface="Proxima Nova"/>
                <a:cs typeface="Proxima Nova"/>
                <a:sym typeface="Proxima Nova"/>
              </a:defRPr>
            </a:lvl1pPr>
            <a:lvl2pPr marL="914400" lvl="1" indent="-342900">
              <a:lnSpc>
                <a:spcPct val="115000"/>
              </a:lnSpc>
              <a:spcBef>
                <a:spcPts val="1600"/>
              </a:spcBef>
              <a:spcAft>
                <a:spcPts val="0"/>
              </a:spcAft>
              <a:buClr>
                <a:schemeClr val="lt1"/>
              </a:buClr>
              <a:buSzPts val="1800"/>
              <a:buFont typeface="Proxima Nova"/>
              <a:buChar char="○"/>
              <a:defRPr sz="1800">
                <a:solidFill>
                  <a:schemeClr val="lt1"/>
                </a:solidFill>
                <a:latin typeface="Proxima Nova"/>
                <a:ea typeface="Proxima Nova"/>
                <a:cs typeface="Proxima Nova"/>
                <a:sym typeface="Proxima Nova"/>
              </a:defRPr>
            </a:lvl2pPr>
            <a:lvl3pPr marL="1371600" lvl="2" indent="-317500">
              <a:lnSpc>
                <a:spcPct val="115000"/>
              </a:lnSpc>
              <a:spcBef>
                <a:spcPts val="1600"/>
              </a:spcBef>
              <a:spcAft>
                <a:spcPts val="0"/>
              </a:spcAft>
              <a:buClr>
                <a:schemeClr val="lt1"/>
              </a:buClr>
              <a:buSzPts val="1400"/>
              <a:buFont typeface="Proxima Nova"/>
              <a:buChar char="■"/>
              <a:defRPr>
                <a:solidFill>
                  <a:schemeClr val="lt1"/>
                </a:solidFill>
                <a:latin typeface="Proxima Nova"/>
                <a:ea typeface="Proxima Nova"/>
                <a:cs typeface="Proxima Nova"/>
                <a:sym typeface="Proxima Nova"/>
              </a:defRPr>
            </a:lvl3pPr>
            <a:lvl4pPr marL="1828800" lvl="3" indent="-317500">
              <a:lnSpc>
                <a:spcPct val="115000"/>
              </a:lnSpc>
              <a:spcBef>
                <a:spcPts val="1600"/>
              </a:spcBef>
              <a:spcAft>
                <a:spcPts val="0"/>
              </a:spcAft>
              <a:buClr>
                <a:schemeClr val="lt1"/>
              </a:buClr>
              <a:buSzPts val="1400"/>
              <a:buFont typeface="Proxima Nova"/>
              <a:buChar char="●"/>
              <a:defRPr>
                <a:solidFill>
                  <a:schemeClr val="lt1"/>
                </a:solidFill>
                <a:latin typeface="Proxima Nova"/>
                <a:ea typeface="Proxima Nova"/>
                <a:cs typeface="Proxima Nova"/>
                <a:sym typeface="Proxima Nova"/>
              </a:defRPr>
            </a:lvl4pPr>
            <a:lvl5pPr marL="2286000" lvl="4" indent="-317500">
              <a:lnSpc>
                <a:spcPct val="115000"/>
              </a:lnSpc>
              <a:spcBef>
                <a:spcPts val="1600"/>
              </a:spcBef>
              <a:spcAft>
                <a:spcPts val="0"/>
              </a:spcAft>
              <a:buClr>
                <a:schemeClr val="lt1"/>
              </a:buClr>
              <a:buSzPts val="1400"/>
              <a:buFont typeface="Proxima Nova"/>
              <a:buChar char="○"/>
              <a:defRPr>
                <a:solidFill>
                  <a:schemeClr val="lt1"/>
                </a:solidFill>
                <a:latin typeface="Proxima Nova"/>
                <a:ea typeface="Proxima Nova"/>
                <a:cs typeface="Proxima Nova"/>
                <a:sym typeface="Proxima Nova"/>
              </a:defRPr>
            </a:lvl5pPr>
            <a:lvl6pPr marL="2743200" lvl="5" indent="-317500">
              <a:lnSpc>
                <a:spcPct val="115000"/>
              </a:lnSpc>
              <a:spcBef>
                <a:spcPts val="1600"/>
              </a:spcBef>
              <a:spcAft>
                <a:spcPts val="0"/>
              </a:spcAft>
              <a:buClr>
                <a:schemeClr val="lt1"/>
              </a:buClr>
              <a:buSzPts val="1400"/>
              <a:buFont typeface="Proxima Nova"/>
              <a:buChar char="■"/>
              <a:defRPr>
                <a:solidFill>
                  <a:schemeClr val="lt1"/>
                </a:solidFill>
                <a:latin typeface="Proxima Nova"/>
                <a:ea typeface="Proxima Nova"/>
                <a:cs typeface="Proxima Nova"/>
                <a:sym typeface="Proxima Nova"/>
              </a:defRPr>
            </a:lvl6pPr>
            <a:lvl7pPr marL="3200400" lvl="6" indent="-317500">
              <a:lnSpc>
                <a:spcPct val="115000"/>
              </a:lnSpc>
              <a:spcBef>
                <a:spcPts val="1600"/>
              </a:spcBef>
              <a:spcAft>
                <a:spcPts val="0"/>
              </a:spcAft>
              <a:buClr>
                <a:schemeClr val="lt1"/>
              </a:buClr>
              <a:buSzPts val="1400"/>
              <a:buFont typeface="Proxima Nova"/>
              <a:buChar char="●"/>
              <a:defRPr>
                <a:solidFill>
                  <a:schemeClr val="lt1"/>
                </a:solidFill>
                <a:latin typeface="Proxima Nova"/>
                <a:ea typeface="Proxima Nova"/>
                <a:cs typeface="Proxima Nova"/>
                <a:sym typeface="Proxima Nova"/>
              </a:defRPr>
            </a:lvl7pPr>
            <a:lvl8pPr marL="3657600" lvl="7" indent="-317500">
              <a:lnSpc>
                <a:spcPct val="115000"/>
              </a:lnSpc>
              <a:spcBef>
                <a:spcPts val="1600"/>
              </a:spcBef>
              <a:spcAft>
                <a:spcPts val="0"/>
              </a:spcAft>
              <a:buClr>
                <a:schemeClr val="lt1"/>
              </a:buClr>
              <a:buSzPts val="1400"/>
              <a:buFont typeface="Proxima Nova"/>
              <a:buChar char="○"/>
              <a:defRPr>
                <a:solidFill>
                  <a:schemeClr val="lt1"/>
                </a:solidFill>
                <a:latin typeface="Proxima Nova"/>
                <a:ea typeface="Proxima Nova"/>
                <a:cs typeface="Proxima Nova"/>
                <a:sym typeface="Proxima Nova"/>
              </a:defRPr>
            </a:lvl8pPr>
            <a:lvl9pPr marL="4114800" lvl="8" indent="-317500">
              <a:lnSpc>
                <a:spcPct val="115000"/>
              </a:lnSpc>
              <a:spcBef>
                <a:spcPts val="1600"/>
              </a:spcBef>
              <a:spcAft>
                <a:spcPts val="1600"/>
              </a:spcAft>
              <a:buClr>
                <a:schemeClr val="lt1"/>
              </a:buClr>
              <a:buSzPts val="1400"/>
              <a:buFont typeface="Proxima Nova"/>
              <a:buChar char="■"/>
              <a:defRPr>
                <a:solidFill>
                  <a:schemeClr val="lt1"/>
                </a:solidFill>
                <a:latin typeface="Proxima Nova"/>
                <a:ea typeface="Proxima Nova"/>
                <a:cs typeface="Proxima Nova"/>
                <a:sym typeface="Proxima Nova"/>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1"/>
                </a:solidFill>
                <a:latin typeface="Proxima Nova"/>
                <a:ea typeface="Proxima Nova"/>
                <a:cs typeface="Proxima Nova"/>
                <a:sym typeface="Proxima Nova"/>
              </a:defRPr>
            </a:lvl1pPr>
            <a:lvl2pPr lvl="1" algn="r">
              <a:buNone/>
              <a:defRPr sz="1000">
                <a:solidFill>
                  <a:schemeClr val="dk1"/>
                </a:solidFill>
                <a:latin typeface="Proxima Nova"/>
                <a:ea typeface="Proxima Nova"/>
                <a:cs typeface="Proxima Nova"/>
                <a:sym typeface="Proxima Nova"/>
              </a:defRPr>
            </a:lvl2pPr>
            <a:lvl3pPr lvl="2" algn="r">
              <a:buNone/>
              <a:defRPr sz="1000">
                <a:solidFill>
                  <a:schemeClr val="dk1"/>
                </a:solidFill>
                <a:latin typeface="Proxima Nova"/>
                <a:ea typeface="Proxima Nova"/>
                <a:cs typeface="Proxima Nova"/>
                <a:sym typeface="Proxima Nova"/>
              </a:defRPr>
            </a:lvl3pPr>
            <a:lvl4pPr lvl="3" algn="r">
              <a:buNone/>
              <a:defRPr sz="1000">
                <a:solidFill>
                  <a:schemeClr val="dk1"/>
                </a:solidFill>
                <a:latin typeface="Proxima Nova"/>
                <a:ea typeface="Proxima Nova"/>
                <a:cs typeface="Proxima Nova"/>
                <a:sym typeface="Proxima Nova"/>
              </a:defRPr>
            </a:lvl4pPr>
            <a:lvl5pPr lvl="4" algn="r">
              <a:buNone/>
              <a:defRPr sz="1000">
                <a:solidFill>
                  <a:schemeClr val="dk1"/>
                </a:solidFill>
                <a:latin typeface="Proxima Nova"/>
                <a:ea typeface="Proxima Nova"/>
                <a:cs typeface="Proxima Nova"/>
                <a:sym typeface="Proxima Nova"/>
              </a:defRPr>
            </a:lvl5pPr>
            <a:lvl6pPr lvl="5" algn="r">
              <a:buNone/>
              <a:defRPr sz="1000">
                <a:solidFill>
                  <a:schemeClr val="dk1"/>
                </a:solidFill>
                <a:latin typeface="Proxima Nova"/>
                <a:ea typeface="Proxima Nova"/>
                <a:cs typeface="Proxima Nova"/>
                <a:sym typeface="Proxima Nova"/>
              </a:defRPr>
            </a:lvl6pPr>
            <a:lvl7pPr lvl="6" algn="r">
              <a:buNone/>
              <a:defRPr sz="1000">
                <a:solidFill>
                  <a:schemeClr val="dk1"/>
                </a:solidFill>
                <a:latin typeface="Proxima Nova"/>
                <a:ea typeface="Proxima Nova"/>
                <a:cs typeface="Proxima Nova"/>
                <a:sym typeface="Proxima Nova"/>
              </a:defRPr>
            </a:lvl7pPr>
            <a:lvl8pPr lvl="7" algn="r">
              <a:buNone/>
              <a:defRPr sz="1000">
                <a:solidFill>
                  <a:schemeClr val="dk1"/>
                </a:solidFill>
                <a:latin typeface="Proxima Nova"/>
                <a:ea typeface="Proxima Nova"/>
                <a:cs typeface="Proxima Nova"/>
                <a:sym typeface="Proxima Nova"/>
              </a:defRPr>
            </a:lvl8pPr>
            <a:lvl9pPr lvl="8" algn="r">
              <a:buNone/>
              <a:defRPr sz="1000">
                <a:solidFill>
                  <a:schemeClr val="dk1"/>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
              <a:t>‹#›</a:t>
            </a:fld>
            <a:endParaRPr dirty="0"/>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hyperlink" Target="https://firebase.google.com/docs/android/setup" TargetMode="External"/><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hyperlink" Target="https://console.firebase.google.com/" TargetMode="External"/><Relationship Id="rId2" Type="http://schemas.openxmlformats.org/officeDocument/2006/relationships/notesSlide" Target="../notesSlides/notesSlide30.xml"/><Relationship Id="rId1" Type="http://schemas.openxmlformats.org/officeDocument/2006/relationships/slideLayout" Target="../slideLayouts/slideLayout3.xml"/><Relationship Id="rId4" Type="http://schemas.openxmlformats.org/officeDocument/2006/relationships/image" Target="../media/image21.png"/></Relationships>
</file>

<file path=ppt/slides/_rels/slide32.xml.rels><?xml version="1.0" encoding="UTF-8" standalone="yes"?>
<Relationships xmlns="http://schemas.openxmlformats.org/package/2006/relationships"><Relationship Id="rId3" Type="http://schemas.openxmlformats.org/officeDocument/2006/relationships/hyperlink" Target="https://console.firebase.google.com/" TargetMode="External"/><Relationship Id="rId2" Type="http://schemas.openxmlformats.org/officeDocument/2006/relationships/notesSlide" Target="../notesSlides/notesSlide31.xml"/><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3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3.xml"/><Relationship Id="rId1" Type="http://schemas.openxmlformats.org/officeDocument/2006/relationships/slideLayout" Target="../slideLayouts/slideLayout3.xml"/><Relationship Id="rId4" Type="http://schemas.openxmlformats.org/officeDocument/2006/relationships/image" Target="../media/image25.png"/></Relationships>
</file>

<file path=ppt/slides/_rels/slide3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hyperlink" Target="https://firebase.google.com/docs/auth/android/manage-users" TargetMode="External"/><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2.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3.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4.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75.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76.xml"/><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77.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3" Type="http://schemas.openxmlformats.org/officeDocument/2006/relationships/hyperlink" Target="https://firebase.google.com/products/" TargetMode="External"/><Relationship Id="rId2" Type="http://schemas.openxmlformats.org/officeDocument/2006/relationships/notesSlide" Target="../notesSlides/notesSlide85.xml"/><Relationship Id="rId1" Type="http://schemas.openxmlformats.org/officeDocument/2006/relationships/slideLayout" Target="../slideLayouts/slideLayout3.xml"/><Relationship Id="rId5" Type="http://schemas.openxmlformats.org/officeDocument/2006/relationships/hyperlink" Target="https://firebase.google.com/pricing/" TargetMode="External"/><Relationship Id="rId4" Type="http://schemas.openxmlformats.org/officeDocument/2006/relationships/hyperlink" Target="https://firebase.google.com/use-cases/" TargetMode="External"/></Relationships>
</file>

<file path=ppt/slides/_rels/slide88.xml.rels><?xml version="1.0" encoding="UTF-8" standalone="yes"?>
<Relationships xmlns="http://schemas.openxmlformats.org/package/2006/relationships"><Relationship Id="rId3" Type="http://schemas.openxmlformats.org/officeDocument/2006/relationships/hyperlink" Target="https://firebase.google.com/docs/auth/" TargetMode="External"/><Relationship Id="rId2" Type="http://schemas.openxmlformats.org/officeDocument/2006/relationships/notesSlide" Target="../notesSlides/notesSlide86.xml"/><Relationship Id="rId1" Type="http://schemas.openxmlformats.org/officeDocument/2006/relationships/slideLayout" Target="../slideLayouts/slideLayout3.xml"/><Relationship Id="rId6" Type="http://schemas.openxmlformats.org/officeDocument/2006/relationships/hyperlink" Target="https://firebase.google.com/docs/auth/android/manage-users" TargetMode="External"/><Relationship Id="rId5" Type="http://schemas.openxmlformats.org/officeDocument/2006/relationships/hyperlink" Target="https://firebase.google.com/docs/auth/android/password-auth" TargetMode="External"/><Relationship Id="rId4" Type="http://schemas.openxmlformats.org/officeDocument/2006/relationships/hyperlink" Target="https://firebase.google.com/docs/auth/android/firebaseui" TargetMode="External"/></Relationships>
</file>

<file path=ppt/slides/_rels/slide89.xml.rels><?xml version="1.0" encoding="UTF-8" standalone="yes"?>
<Relationships xmlns="http://schemas.openxmlformats.org/package/2006/relationships"><Relationship Id="rId8" Type="http://schemas.openxmlformats.org/officeDocument/2006/relationships/hyperlink" Target="https://firebase.google.com/docs/database/security/quickstart" TargetMode="External"/><Relationship Id="rId3" Type="http://schemas.openxmlformats.org/officeDocument/2006/relationships/hyperlink" Target="https://firebase.google.com/docs/database/" TargetMode="External"/><Relationship Id="rId7" Type="http://schemas.openxmlformats.org/officeDocument/2006/relationships/hyperlink" Target="https://firebase.google.com/docs/database/android/lists-of-data" TargetMode="External"/><Relationship Id="rId2" Type="http://schemas.openxmlformats.org/officeDocument/2006/relationships/notesSlide" Target="../notesSlides/notesSlide87.xml"/><Relationship Id="rId1" Type="http://schemas.openxmlformats.org/officeDocument/2006/relationships/slideLayout" Target="../slideLayouts/slideLayout3.xml"/><Relationship Id="rId6" Type="http://schemas.openxmlformats.org/officeDocument/2006/relationships/hyperlink" Target="https://firebase.google.com/docs/database/android/read-and-write" TargetMode="External"/><Relationship Id="rId5" Type="http://schemas.openxmlformats.org/officeDocument/2006/relationships/hyperlink" Target="https://firebase.google.com/docs/database/android/structure-data" TargetMode="External"/><Relationship Id="rId4" Type="http://schemas.openxmlformats.org/officeDocument/2006/relationships/hyperlink" Target="https://firebase.google.com/docs/database/android/start/"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13"/>
          <p:cNvSpPr txBox="1">
            <a:spLocks noGrp="1"/>
          </p:cNvSpPr>
          <p:nvPr>
            <p:ph type="ctrTitle"/>
          </p:nvPr>
        </p:nvSpPr>
        <p:spPr>
          <a:xfrm>
            <a:off x="510450" y="1257300"/>
            <a:ext cx="8123100" cy="1588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solidFill>
                  <a:schemeClr val="lt2"/>
                </a:solidFill>
              </a:rPr>
              <a:t>CSCI 4237 </a:t>
            </a:r>
            <a:endParaRPr dirty="0">
              <a:solidFill>
                <a:schemeClr val="lt2"/>
              </a:solidFill>
            </a:endParaRPr>
          </a:p>
          <a:p>
            <a:pPr marL="0" lvl="0" indent="0" algn="l" rtl="0">
              <a:spcBef>
                <a:spcPts val="0"/>
              </a:spcBef>
              <a:spcAft>
                <a:spcPts val="0"/>
              </a:spcAft>
              <a:buNone/>
            </a:pPr>
            <a:r>
              <a:rPr lang="en" sz="3600" dirty="0">
                <a:solidFill>
                  <a:schemeClr val="lt2"/>
                </a:solidFill>
              </a:rPr>
              <a:t>Software Design for Handheld Devices</a:t>
            </a:r>
            <a:endParaRPr sz="3600" dirty="0">
              <a:solidFill>
                <a:schemeClr val="lt2"/>
              </a:solidFill>
            </a:endParaRPr>
          </a:p>
        </p:txBody>
      </p:sp>
      <p:sp>
        <p:nvSpPr>
          <p:cNvPr id="60" name="Google Shape;60;p13"/>
          <p:cNvSpPr txBox="1">
            <a:spLocks noGrp="1"/>
          </p:cNvSpPr>
          <p:nvPr>
            <p:ph type="subTitle" idx="1"/>
          </p:nvPr>
        </p:nvSpPr>
        <p:spPr>
          <a:xfrm>
            <a:off x="510450" y="3924925"/>
            <a:ext cx="8044200" cy="897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Lecture 10 - Firebase: Authentication &amp; Database</a:t>
            </a:r>
            <a:endParaRPr dirty="0"/>
          </a:p>
          <a:p>
            <a:pPr marL="0" lvl="0" indent="0" algn="r" rtl="0">
              <a:spcBef>
                <a:spcPts val="0"/>
              </a:spcBef>
              <a:spcAft>
                <a:spcPts val="0"/>
              </a:spcAft>
              <a:buNone/>
            </a:pPr>
            <a:r>
              <a:rPr lang="en" dirty="0"/>
              <a:t>M</a:t>
            </a:r>
            <a:r>
              <a:rPr lang="en-US" dirty="0" err="1"/>
              <a:t>i</a:t>
            </a:r>
            <a:r>
              <a:rPr lang="en" dirty="0"/>
              <a:t>ke Cobb</a:t>
            </a:r>
            <a:endParaRPr dirty="0"/>
          </a:p>
        </p:txBody>
      </p:sp>
      <p:pic>
        <p:nvPicPr>
          <p:cNvPr id="61" name="Google Shape;61;p13"/>
          <p:cNvPicPr preferRelativeResize="0"/>
          <p:nvPr/>
        </p:nvPicPr>
        <p:blipFill>
          <a:blip r:embed="rId3">
            <a:alphaModFix/>
          </a:blip>
          <a:stretch>
            <a:fillRect/>
          </a:stretch>
        </p:blipFill>
        <p:spPr>
          <a:xfrm>
            <a:off x="654676" y="3924925"/>
            <a:ext cx="1178450" cy="89760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Shape 233"/>
        <p:cNvGrpSpPr/>
        <p:nvPr/>
      </p:nvGrpSpPr>
      <p:grpSpPr>
        <a:xfrm>
          <a:off x="0" y="0"/>
          <a:ext cx="0" cy="0"/>
          <a:chOff x="0" y="0"/>
          <a:chExt cx="0" cy="0"/>
        </a:xfrm>
      </p:grpSpPr>
      <p:sp>
        <p:nvSpPr>
          <p:cNvPr id="234" name="Google Shape;234;p3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Demo of what we’re going to be building...</a:t>
            </a:r>
            <a:endParaRPr/>
          </a:p>
        </p:txBody>
      </p:sp>
      <p:pic>
        <p:nvPicPr>
          <p:cNvPr id="3" name="Picture 2">
            <a:extLst>
              <a:ext uri="{FF2B5EF4-FFF2-40B4-BE49-F238E27FC236}">
                <a16:creationId xmlns:a16="http://schemas.microsoft.com/office/drawing/2014/main" id="{CCC59B09-0E6B-D323-6D75-2B969E958E0F}"/>
              </a:ext>
            </a:extLst>
          </p:cNvPr>
          <p:cNvPicPr>
            <a:picLocks noChangeAspect="1"/>
          </p:cNvPicPr>
          <p:nvPr/>
        </p:nvPicPr>
        <p:blipFill>
          <a:blip r:embed="rId3"/>
          <a:stretch>
            <a:fillRect/>
          </a:stretch>
        </p:blipFill>
        <p:spPr>
          <a:xfrm>
            <a:off x="1023256" y="1017725"/>
            <a:ext cx="6672944" cy="3985856"/>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4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Demo of what we’re going to be building...</a:t>
            </a:r>
            <a:endParaRPr/>
          </a:p>
          <a:p>
            <a:pPr marL="0" lvl="0" indent="0" algn="l" rtl="0">
              <a:spcBef>
                <a:spcPts val="0"/>
              </a:spcBef>
              <a:spcAft>
                <a:spcPts val="0"/>
              </a:spcAft>
              <a:buNone/>
            </a:pPr>
            <a:endParaRPr/>
          </a:p>
        </p:txBody>
      </p:sp>
      <p:sp>
        <p:nvSpPr>
          <p:cNvPr id="241" name="Google Shape;241;p4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Nearly all the functionality is implemented in about 100 lines of code, thanks to the Firebase SDK.</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4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Demo of what we’re going to be building...</a:t>
            </a:r>
            <a:endParaRPr/>
          </a:p>
          <a:p>
            <a:pPr marL="0" lvl="0" indent="0" algn="l" rtl="0">
              <a:spcBef>
                <a:spcPts val="0"/>
              </a:spcBef>
              <a:spcAft>
                <a:spcPts val="0"/>
              </a:spcAft>
              <a:buNone/>
            </a:pPr>
            <a:endParaRPr/>
          </a:p>
        </p:txBody>
      </p:sp>
      <p:sp>
        <p:nvSpPr>
          <p:cNvPr id="247" name="Google Shape;247;p4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In short, we’ll be adding:</a:t>
            </a:r>
            <a:endParaRPr dirty="0"/>
          </a:p>
          <a:p>
            <a:pPr marL="457200" lvl="0" indent="-381000" algn="l" rtl="0">
              <a:spcBef>
                <a:spcPts val="1600"/>
              </a:spcBef>
              <a:spcAft>
                <a:spcPts val="0"/>
              </a:spcAft>
              <a:buSzPts val="2400"/>
              <a:buChar char="●"/>
            </a:pPr>
            <a:r>
              <a:rPr lang="en" dirty="0"/>
              <a:t>User authentication (Sign In / Sign Up)</a:t>
            </a:r>
            <a:endParaRPr dirty="0"/>
          </a:p>
          <a:p>
            <a:pPr marL="457200" lvl="0" indent="-381000" algn="l" rtl="0">
              <a:spcBef>
                <a:spcPts val="0"/>
              </a:spcBef>
              <a:spcAft>
                <a:spcPts val="0"/>
              </a:spcAft>
              <a:buSzPts val="2400"/>
              <a:buChar char="●"/>
            </a:pPr>
            <a:r>
              <a:rPr lang="en" dirty="0"/>
              <a:t>Simple cloud data storage</a:t>
            </a:r>
            <a:endParaRPr dirty="0"/>
          </a:p>
          <a:p>
            <a:pPr marL="914400" lvl="1" indent="-342900" algn="l" rtl="0">
              <a:spcBef>
                <a:spcPts val="0"/>
              </a:spcBef>
              <a:spcAft>
                <a:spcPts val="0"/>
              </a:spcAft>
              <a:buSzPts val="1800"/>
              <a:buChar char="○"/>
            </a:pPr>
            <a:r>
              <a:rPr lang="en" dirty="0"/>
              <a:t>We’ll see how we can write Kotlin data classes (e.g. our “yelpBusiness” class) to a cloud DB.</a:t>
            </a:r>
            <a:endParaRPr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42"/>
          <p:cNvSpPr txBox="1">
            <a:spLocks noGrp="1"/>
          </p:cNvSpPr>
          <p:nvPr>
            <p:ph type="title"/>
          </p:nvPr>
        </p:nvSpPr>
        <p:spPr>
          <a:xfrm>
            <a:off x="490250" y="526350"/>
            <a:ext cx="5797500" cy="409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Firebase</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43"/>
          <p:cNvSpPr txBox="1">
            <a:spLocks noGrp="1"/>
          </p:cNvSpPr>
          <p:nvPr>
            <p:ph type="body" idx="1"/>
          </p:nvPr>
        </p:nvSpPr>
        <p:spPr>
          <a:xfrm>
            <a:off x="311700" y="1152475"/>
            <a:ext cx="44499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A Google-owned collection of SDKs to enable:</a:t>
            </a:r>
            <a:endParaRPr/>
          </a:p>
        </p:txBody>
      </p:sp>
      <p:pic>
        <p:nvPicPr>
          <p:cNvPr id="258" name="Google Shape;258;p43"/>
          <p:cNvPicPr preferRelativeResize="0"/>
          <p:nvPr/>
        </p:nvPicPr>
        <p:blipFill>
          <a:blip r:embed="rId3">
            <a:alphaModFix/>
          </a:blip>
          <a:stretch>
            <a:fillRect/>
          </a:stretch>
        </p:blipFill>
        <p:spPr>
          <a:xfrm>
            <a:off x="6900" y="152400"/>
            <a:ext cx="2248339" cy="115247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44"/>
          <p:cNvSpPr txBox="1">
            <a:spLocks noGrp="1"/>
          </p:cNvSpPr>
          <p:nvPr>
            <p:ph type="body" idx="1"/>
          </p:nvPr>
        </p:nvSpPr>
        <p:spPr>
          <a:xfrm>
            <a:off x="311700" y="1152475"/>
            <a:ext cx="44499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 Google-owned collection of SDKs to enable:</a:t>
            </a:r>
            <a:endParaRPr/>
          </a:p>
          <a:p>
            <a:pPr marL="457200" lvl="0" indent="-381000" algn="l" rtl="0">
              <a:spcBef>
                <a:spcPts val="1600"/>
              </a:spcBef>
              <a:spcAft>
                <a:spcPts val="0"/>
              </a:spcAft>
              <a:buSzPts val="2400"/>
              <a:buChar char="●"/>
            </a:pPr>
            <a:r>
              <a:rPr lang="en"/>
              <a:t>Auth &amp; Sign Up</a:t>
            </a:r>
            <a:endParaRPr/>
          </a:p>
        </p:txBody>
      </p:sp>
      <p:pic>
        <p:nvPicPr>
          <p:cNvPr id="264" name="Google Shape;264;p44"/>
          <p:cNvPicPr preferRelativeResize="0"/>
          <p:nvPr/>
        </p:nvPicPr>
        <p:blipFill>
          <a:blip r:embed="rId3">
            <a:alphaModFix/>
          </a:blip>
          <a:stretch>
            <a:fillRect/>
          </a:stretch>
        </p:blipFill>
        <p:spPr>
          <a:xfrm>
            <a:off x="6900" y="152400"/>
            <a:ext cx="2248339" cy="1152476"/>
          </a:xfrm>
          <a:prstGeom prst="rect">
            <a:avLst/>
          </a:prstGeom>
          <a:noFill/>
          <a:ln>
            <a:noFill/>
          </a:ln>
        </p:spPr>
      </p:pic>
      <p:pic>
        <p:nvPicPr>
          <p:cNvPr id="265" name="Google Shape;265;p44"/>
          <p:cNvPicPr preferRelativeResize="0"/>
          <p:nvPr/>
        </p:nvPicPr>
        <p:blipFill>
          <a:blip r:embed="rId4">
            <a:alphaModFix/>
          </a:blip>
          <a:stretch>
            <a:fillRect/>
          </a:stretch>
        </p:blipFill>
        <p:spPr>
          <a:xfrm>
            <a:off x="6317575" y="475950"/>
            <a:ext cx="2357775" cy="41916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45"/>
          <p:cNvSpPr txBox="1">
            <a:spLocks noGrp="1"/>
          </p:cNvSpPr>
          <p:nvPr>
            <p:ph type="body" idx="1"/>
          </p:nvPr>
        </p:nvSpPr>
        <p:spPr>
          <a:xfrm>
            <a:off x="311700" y="1152475"/>
            <a:ext cx="44499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 Google-owned collection of SDKs to enable:</a:t>
            </a:r>
            <a:endParaRPr/>
          </a:p>
          <a:p>
            <a:pPr marL="457200" lvl="0" indent="-381000" algn="l" rtl="0">
              <a:spcBef>
                <a:spcPts val="1600"/>
              </a:spcBef>
              <a:spcAft>
                <a:spcPts val="0"/>
              </a:spcAft>
              <a:buSzPts val="2400"/>
              <a:buChar char="●"/>
            </a:pPr>
            <a:r>
              <a:rPr lang="en"/>
              <a:t>Auth &amp; Sign Up</a:t>
            </a:r>
            <a:endParaRPr/>
          </a:p>
          <a:p>
            <a:pPr marL="457200" lvl="0" indent="-381000" algn="l" rtl="0">
              <a:spcBef>
                <a:spcPts val="0"/>
              </a:spcBef>
              <a:spcAft>
                <a:spcPts val="0"/>
              </a:spcAft>
              <a:buSzPts val="2400"/>
              <a:buChar char="●"/>
            </a:pPr>
            <a:r>
              <a:rPr lang="en"/>
              <a:t>Realtime Database</a:t>
            </a:r>
            <a:endParaRPr/>
          </a:p>
        </p:txBody>
      </p:sp>
      <p:pic>
        <p:nvPicPr>
          <p:cNvPr id="271" name="Google Shape;271;p45"/>
          <p:cNvPicPr preferRelativeResize="0"/>
          <p:nvPr/>
        </p:nvPicPr>
        <p:blipFill>
          <a:blip r:embed="rId3">
            <a:alphaModFix/>
          </a:blip>
          <a:stretch>
            <a:fillRect/>
          </a:stretch>
        </p:blipFill>
        <p:spPr>
          <a:xfrm>
            <a:off x="6900" y="152400"/>
            <a:ext cx="2248339" cy="1152476"/>
          </a:xfrm>
          <a:prstGeom prst="rect">
            <a:avLst/>
          </a:prstGeom>
          <a:noFill/>
          <a:ln>
            <a:noFill/>
          </a:ln>
        </p:spPr>
      </p:pic>
      <p:pic>
        <p:nvPicPr>
          <p:cNvPr id="272" name="Google Shape;272;p45"/>
          <p:cNvPicPr preferRelativeResize="0"/>
          <p:nvPr/>
        </p:nvPicPr>
        <p:blipFill>
          <a:blip r:embed="rId4">
            <a:alphaModFix/>
          </a:blip>
          <a:stretch>
            <a:fillRect/>
          </a:stretch>
        </p:blipFill>
        <p:spPr>
          <a:xfrm>
            <a:off x="4896225" y="323975"/>
            <a:ext cx="4077600" cy="449555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46"/>
          <p:cNvSpPr txBox="1">
            <a:spLocks noGrp="1"/>
          </p:cNvSpPr>
          <p:nvPr>
            <p:ph type="body" idx="1"/>
          </p:nvPr>
        </p:nvSpPr>
        <p:spPr>
          <a:xfrm>
            <a:off x="311700" y="1152475"/>
            <a:ext cx="44499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 Google-owned collection of SDKs to enable:</a:t>
            </a:r>
            <a:endParaRPr/>
          </a:p>
          <a:p>
            <a:pPr marL="457200" lvl="0" indent="-381000" algn="l" rtl="0">
              <a:spcBef>
                <a:spcPts val="1600"/>
              </a:spcBef>
              <a:spcAft>
                <a:spcPts val="0"/>
              </a:spcAft>
              <a:buSzPts val="2400"/>
              <a:buChar char="●"/>
            </a:pPr>
            <a:r>
              <a:rPr lang="en"/>
              <a:t>Auth &amp; Sign Up</a:t>
            </a:r>
            <a:endParaRPr/>
          </a:p>
          <a:p>
            <a:pPr marL="457200" lvl="0" indent="-381000" algn="l" rtl="0">
              <a:spcBef>
                <a:spcPts val="0"/>
              </a:spcBef>
              <a:spcAft>
                <a:spcPts val="0"/>
              </a:spcAft>
              <a:buSzPts val="2400"/>
              <a:buChar char="●"/>
            </a:pPr>
            <a:r>
              <a:rPr lang="en"/>
              <a:t>Realtime Database</a:t>
            </a:r>
            <a:endParaRPr/>
          </a:p>
          <a:p>
            <a:pPr marL="457200" lvl="0" indent="-381000" algn="l" rtl="0">
              <a:spcBef>
                <a:spcPts val="0"/>
              </a:spcBef>
              <a:spcAft>
                <a:spcPts val="0"/>
              </a:spcAft>
              <a:buSzPts val="2400"/>
              <a:buChar char="●"/>
            </a:pPr>
            <a:r>
              <a:rPr lang="en"/>
              <a:t>Analytics</a:t>
            </a:r>
            <a:endParaRPr/>
          </a:p>
        </p:txBody>
      </p:sp>
      <p:pic>
        <p:nvPicPr>
          <p:cNvPr id="278" name="Google Shape;278;p46"/>
          <p:cNvPicPr preferRelativeResize="0"/>
          <p:nvPr/>
        </p:nvPicPr>
        <p:blipFill>
          <a:blip r:embed="rId3">
            <a:alphaModFix/>
          </a:blip>
          <a:stretch>
            <a:fillRect/>
          </a:stretch>
        </p:blipFill>
        <p:spPr>
          <a:xfrm>
            <a:off x="6900" y="152400"/>
            <a:ext cx="2248339" cy="1152476"/>
          </a:xfrm>
          <a:prstGeom prst="rect">
            <a:avLst/>
          </a:prstGeom>
          <a:noFill/>
          <a:ln>
            <a:noFill/>
          </a:ln>
        </p:spPr>
      </p:pic>
      <p:pic>
        <p:nvPicPr>
          <p:cNvPr id="279" name="Google Shape;279;p46"/>
          <p:cNvPicPr preferRelativeResize="0"/>
          <p:nvPr/>
        </p:nvPicPr>
        <p:blipFill>
          <a:blip r:embed="rId4">
            <a:alphaModFix/>
          </a:blip>
          <a:stretch>
            <a:fillRect/>
          </a:stretch>
        </p:blipFill>
        <p:spPr>
          <a:xfrm>
            <a:off x="4914000" y="1415938"/>
            <a:ext cx="4077603" cy="288947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47"/>
          <p:cNvSpPr txBox="1">
            <a:spLocks noGrp="1"/>
          </p:cNvSpPr>
          <p:nvPr>
            <p:ph type="body" idx="1"/>
          </p:nvPr>
        </p:nvSpPr>
        <p:spPr>
          <a:xfrm>
            <a:off x="311700" y="1152475"/>
            <a:ext cx="44499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 Google-owned collection of SDKs to enable:</a:t>
            </a:r>
            <a:endParaRPr/>
          </a:p>
          <a:p>
            <a:pPr marL="457200" lvl="0" indent="-381000" algn="l" rtl="0">
              <a:spcBef>
                <a:spcPts val="1600"/>
              </a:spcBef>
              <a:spcAft>
                <a:spcPts val="0"/>
              </a:spcAft>
              <a:buSzPts val="2400"/>
              <a:buChar char="●"/>
            </a:pPr>
            <a:r>
              <a:rPr lang="en"/>
              <a:t>Auth &amp; Sign Up</a:t>
            </a:r>
            <a:endParaRPr/>
          </a:p>
          <a:p>
            <a:pPr marL="457200" lvl="0" indent="-381000" algn="l" rtl="0">
              <a:spcBef>
                <a:spcPts val="0"/>
              </a:spcBef>
              <a:spcAft>
                <a:spcPts val="0"/>
              </a:spcAft>
              <a:buSzPts val="2400"/>
              <a:buChar char="●"/>
            </a:pPr>
            <a:r>
              <a:rPr lang="en"/>
              <a:t>Realtime Database</a:t>
            </a:r>
            <a:endParaRPr/>
          </a:p>
          <a:p>
            <a:pPr marL="457200" lvl="0" indent="-381000" algn="l" rtl="0">
              <a:spcBef>
                <a:spcPts val="0"/>
              </a:spcBef>
              <a:spcAft>
                <a:spcPts val="0"/>
              </a:spcAft>
              <a:buSzPts val="2400"/>
              <a:buChar char="●"/>
            </a:pPr>
            <a:r>
              <a:rPr lang="en"/>
              <a:t>Analytics</a:t>
            </a:r>
            <a:endParaRPr/>
          </a:p>
          <a:p>
            <a:pPr marL="457200" lvl="0" indent="-381000" algn="l" rtl="0">
              <a:spcBef>
                <a:spcPts val="0"/>
              </a:spcBef>
              <a:spcAft>
                <a:spcPts val="0"/>
              </a:spcAft>
              <a:buSzPts val="2400"/>
              <a:buChar char="●"/>
            </a:pPr>
            <a:r>
              <a:rPr lang="en"/>
              <a:t>Crash Reporting</a:t>
            </a:r>
            <a:endParaRPr/>
          </a:p>
        </p:txBody>
      </p:sp>
      <p:pic>
        <p:nvPicPr>
          <p:cNvPr id="285" name="Google Shape;285;p47"/>
          <p:cNvPicPr preferRelativeResize="0"/>
          <p:nvPr/>
        </p:nvPicPr>
        <p:blipFill>
          <a:blip r:embed="rId3">
            <a:alphaModFix/>
          </a:blip>
          <a:stretch>
            <a:fillRect/>
          </a:stretch>
        </p:blipFill>
        <p:spPr>
          <a:xfrm>
            <a:off x="6900" y="152400"/>
            <a:ext cx="2248339" cy="1152476"/>
          </a:xfrm>
          <a:prstGeom prst="rect">
            <a:avLst/>
          </a:prstGeom>
          <a:noFill/>
          <a:ln>
            <a:noFill/>
          </a:ln>
        </p:spPr>
      </p:pic>
      <p:pic>
        <p:nvPicPr>
          <p:cNvPr id="286" name="Google Shape;286;p47"/>
          <p:cNvPicPr preferRelativeResize="0"/>
          <p:nvPr/>
        </p:nvPicPr>
        <p:blipFill>
          <a:blip r:embed="rId4">
            <a:alphaModFix/>
          </a:blip>
          <a:stretch>
            <a:fillRect/>
          </a:stretch>
        </p:blipFill>
        <p:spPr>
          <a:xfrm>
            <a:off x="4887350" y="1410863"/>
            <a:ext cx="4077601" cy="2899628"/>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p48"/>
          <p:cNvSpPr txBox="1">
            <a:spLocks noGrp="1"/>
          </p:cNvSpPr>
          <p:nvPr>
            <p:ph type="body" idx="1"/>
          </p:nvPr>
        </p:nvSpPr>
        <p:spPr>
          <a:xfrm>
            <a:off x="311700" y="1152475"/>
            <a:ext cx="44499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 Google-owned collection of SDKs to enable:</a:t>
            </a:r>
            <a:endParaRPr/>
          </a:p>
          <a:p>
            <a:pPr marL="457200" lvl="0" indent="-381000" algn="l" rtl="0">
              <a:spcBef>
                <a:spcPts val="1600"/>
              </a:spcBef>
              <a:spcAft>
                <a:spcPts val="0"/>
              </a:spcAft>
              <a:buSzPts val="2400"/>
              <a:buChar char="●"/>
            </a:pPr>
            <a:r>
              <a:rPr lang="en"/>
              <a:t>Auth &amp; Sign Up</a:t>
            </a:r>
            <a:endParaRPr/>
          </a:p>
          <a:p>
            <a:pPr marL="457200" lvl="0" indent="-381000" algn="l" rtl="0">
              <a:spcBef>
                <a:spcPts val="0"/>
              </a:spcBef>
              <a:spcAft>
                <a:spcPts val="0"/>
              </a:spcAft>
              <a:buSzPts val="2400"/>
              <a:buChar char="●"/>
            </a:pPr>
            <a:r>
              <a:rPr lang="en"/>
              <a:t>Realtime Database</a:t>
            </a:r>
            <a:endParaRPr/>
          </a:p>
          <a:p>
            <a:pPr marL="457200" lvl="0" indent="-381000" algn="l" rtl="0">
              <a:spcBef>
                <a:spcPts val="0"/>
              </a:spcBef>
              <a:spcAft>
                <a:spcPts val="0"/>
              </a:spcAft>
              <a:buSzPts val="2400"/>
              <a:buChar char="●"/>
            </a:pPr>
            <a:r>
              <a:rPr lang="en"/>
              <a:t>Analytics</a:t>
            </a:r>
            <a:endParaRPr/>
          </a:p>
          <a:p>
            <a:pPr marL="457200" lvl="0" indent="-381000" algn="l" rtl="0">
              <a:spcBef>
                <a:spcPts val="0"/>
              </a:spcBef>
              <a:spcAft>
                <a:spcPts val="0"/>
              </a:spcAft>
              <a:buSzPts val="2400"/>
              <a:buChar char="●"/>
            </a:pPr>
            <a:r>
              <a:rPr lang="en"/>
              <a:t>Crash Reporting</a:t>
            </a:r>
            <a:endParaRPr/>
          </a:p>
          <a:p>
            <a:pPr marL="457200" lvl="0" indent="-381000" algn="l" rtl="0">
              <a:spcBef>
                <a:spcPts val="0"/>
              </a:spcBef>
              <a:spcAft>
                <a:spcPts val="0"/>
              </a:spcAft>
              <a:buSzPts val="2400"/>
              <a:buChar char="●"/>
            </a:pPr>
            <a:r>
              <a:rPr lang="en"/>
              <a:t>Cloud Messaging</a:t>
            </a:r>
            <a:endParaRPr/>
          </a:p>
        </p:txBody>
      </p:sp>
      <p:pic>
        <p:nvPicPr>
          <p:cNvPr id="292" name="Google Shape;292;p48"/>
          <p:cNvPicPr preferRelativeResize="0"/>
          <p:nvPr/>
        </p:nvPicPr>
        <p:blipFill>
          <a:blip r:embed="rId3">
            <a:alphaModFix/>
          </a:blip>
          <a:stretch>
            <a:fillRect/>
          </a:stretch>
        </p:blipFill>
        <p:spPr>
          <a:xfrm>
            <a:off x="6900" y="152400"/>
            <a:ext cx="2248339" cy="1152476"/>
          </a:xfrm>
          <a:prstGeom prst="rect">
            <a:avLst/>
          </a:prstGeom>
          <a:noFill/>
          <a:ln>
            <a:noFill/>
          </a:ln>
        </p:spPr>
      </p:pic>
      <p:pic>
        <p:nvPicPr>
          <p:cNvPr id="293" name="Google Shape;293;p48"/>
          <p:cNvPicPr preferRelativeResize="0"/>
          <p:nvPr/>
        </p:nvPicPr>
        <p:blipFill>
          <a:blip r:embed="rId4">
            <a:alphaModFix/>
          </a:blip>
          <a:stretch>
            <a:fillRect/>
          </a:stretch>
        </p:blipFill>
        <p:spPr>
          <a:xfrm>
            <a:off x="4896225" y="1713850"/>
            <a:ext cx="4077600" cy="22936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Shape 65"/>
        <p:cNvGrpSpPr/>
        <p:nvPr/>
      </p:nvGrpSpPr>
      <p:grpSpPr>
        <a:xfrm>
          <a:off x="0" y="0"/>
          <a:ext cx="0" cy="0"/>
          <a:chOff x="0" y="0"/>
          <a:chExt cx="0" cy="0"/>
        </a:xfrm>
      </p:grpSpPr>
      <p:sp>
        <p:nvSpPr>
          <p:cNvPr id="66" name="Google Shape;66;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Announcements</a:t>
            </a:r>
            <a:endParaRPr/>
          </a:p>
        </p:txBody>
      </p:sp>
      <p:sp>
        <p:nvSpPr>
          <p:cNvPr id="67" name="Google Shape;67;p14"/>
          <p:cNvSpPr txBox="1">
            <a:spLocks noGrp="1"/>
          </p:cNvSpPr>
          <p:nvPr>
            <p:ph type="body" idx="1"/>
          </p:nvPr>
        </p:nvSpPr>
        <p:spPr>
          <a:xfrm>
            <a:off x="311700" y="1152475"/>
            <a:ext cx="8520600" cy="763200"/>
          </a:xfrm>
          <a:prstGeom prst="rect">
            <a:avLst/>
          </a:prstGeom>
        </p:spPr>
        <p:txBody>
          <a:bodyPr spcFirstLastPara="1" wrap="square" lIns="91425" tIns="91425" rIns="91425" bIns="91425" anchor="t" anchorCtr="0">
            <a:noAutofit/>
          </a:bodyPr>
          <a:lstStyle/>
          <a:p>
            <a:pPr marL="457200" marR="0" lvl="0" indent="-381000" algn="l" rtl="0">
              <a:lnSpc>
                <a:spcPct val="115000"/>
              </a:lnSpc>
              <a:spcBef>
                <a:spcPts val="0"/>
              </a:spcBef>
              <a:spcAft>
                <a:spcPts val="0"/>
              </a:spcAft>
              <a:buSzPts val="2400"/>
              <a:buChar char="●"/>
            </a:pPr>
            <a:r>
              <a:rPr lang="en"/>
              <a:t>Final Exam Schedule Posted</a:t>
            </a:r>
            <a:endParaRPr/>
          </a:p>
        </p:txBody>
      </p:sp>
      <p:pic>
        <p:nvPicPr>
          <p:cNvPr id="3" name="Picture 2">
            <a:extLst>
              <a:ext uri="{FF2B5EF4-FFF2-40B4-BE49-F238E27FC236}">
                <a16:creationId xmlns:a16="http://schemas.microsoft.com/office/drawing/2014/main" id="{E5DF4B07-E343-8EC4-E6EA-E69C9BC13BA9}"/>
              </a:ext>
            </a:extLst>
          </p:cNvPr>
          <p:cNvPicPr>
            <a:picLocks noChangeAspect="1"/>
          </p:cNvPicPr>
          <p:nvPr/>
        </p:nvPicPr>
        <p:blipFill>
          <a:blip r:embed="rId3"/>
          <a:stretch>
            <a:fillRect/>
          </a:stretch>
        </p:blipFill>
        <p:spPr>
          <a:xfrm>
            <a:off x="0" y="2381621"/>
            <a:ext cx="9144000" cy="380257"/>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Shape 297"/>
        <p:cNvGrpSpPr/>
        <p:nvPr/>
      </p:nvGrpSpPr>
      <p:grpSpPr>
        <a:xfrm>
          <a:off x="0" y="0"/>
          <a:ext cx="0" cy="0"/>
          <a:chOff x="0" y="0"/>
          <a:chExt cx="0" cy="0"/>
        </a:xfrm>
      </p:grpSpPr>
      <p:pic>
        <p:nvPicPr>
          <p:cNvPr id="298" name="Google Shape;298;p49"/>
          <p:cNvPicPr preferRelativeResize="0"/>
          <p:nvPr/>
        </p:nvPicPr>
        <p:blipFill>
          <a:blip r:embed="rId3">
            <a:alphaModFix/>
          </a:blip>
          <a:stretch>
            <a:fillRect/>
          </a:stretch>
        </p:blipFill>
        <p:spPr>
          <a:xfrm>
            <a:off x="1280014" y="422775"/>
            <a:ext cx="6583961" cy="4297944"/>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pic>
        <p:nvPicPr>
          <p:cNvPr id="303" name="Google Shape;303;p50"/>
          <p:cNvPicPr preferRelativeResize="0"/>
          <p:nvPr/>
        </p:nvPicPr>
        <p:blipFill>
          <a:blip r:embed="rId3">
            <a:alphaModFix/>
          </a:blip>
          <a:stretch>
            <a:fillRect/>
          </a:stretch>
        </p:blipFill>
        <p:spPr>
          <a:xfrm>
            <a:off x="152400" y="152400"/>
            <a:ext cx="8809505" cy="483869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pic>
        <p:nvPicPr>
          <p:cNvPr id="308" name="Google Shape;308;p51"/>
          <p:cNvPicPr preferRelativeResize="0"/>
          <p:nvPr/>
        </p:nvPicPr>
        <p:blipFill>
          <a:blip r:embed="rId3">
            <a:alphaModFix/>
          </a:blip>
          <a:stretch>
            <a:fillRect/>
          </a:stretch>
        </p:blipFill>
        <p:spPr>
          <a:xfrm>
            <a:off x="6900" y="152400"/>
            <a:ext cx="2248339" cy="1152476"/>
          </a:xfrm>
          <a:prstGeom prst="rect">
            <a:avLst/>
          </a:prstGeom>
          <a:noFill/>
          <a:ln>
            <a:noFill/>
          </a:ln>
        </p:spPr>
      </p:pic>
      <p:pic>
        <p:nvPicPr>
          <p:cNvPr id="309" name="Google Shape;309;p51"/>
          <p:cNvPicPr preferRelativeResize="0"/>
          <p:nvPr/>
        </p:nvPicPr>
        <p:blipFill>
          <a:blip r:embed="rId4">
            <a:alphaModFix/>
          </a:blip>
          <a:stretch>
            <a:fillRect/>
          </a:stretch>
        </p:blipFill>
        <p:spPr>
          <a:xfrm>
            <a:off x="4823914" y="152400"/>
            <a:ext cx="3851344" cy="4838701"/>
          </a:xfrm>
          <a:prstGeom prst="rect">
            <a:avLst/>
          </a:prstGeom>
          <a:noFill/>
          <a:ln>
            <a:noFill/>
          </a:ln>
        </p:spPr>
      </p:pic>
      <p:sp>
        <p:nvSpPr>
          <p:cNvPr id="310" name="Google Shape;310;p51"/>
          <p:cNvSpPr txBox="1">
            <a:spLocks noGrp="1"/>
          </p:cNvSpPr>
          <p:nvPr>
            <p:ph type="body" idx="1"/>
          </p:nvPr>
        </p:nvSpPr>
        <p:spPr>
          <a:xfrm>
            <a:off x="311700" y="1152475"/>
            <a:ext cx="44499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Many features are completely free-to-use and some are free for development or very small apps.</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pic>
        <p:nvPicPr>
          <p:cNvPr id="315" name="Google Shape;315;p52"/>
          <p:cNvPicPr preferRelativeResize="0"/>
          <p:nvPr/>
        </p:nvPicPr>
        <p:blipFill>
          <a:blip r:embed="rId3">
            <a:alphaModFix/>
          </a:blip>
          <a:stretch>
            <a:fillRect/>
          </a:stretch>
        </p:blipFill>
        <p:spPr>
          <a:xfrm>
            <a:off x="6900" y="152400"/>
            <a:ext cx="2248339" cy="1152476"/>
          </a:xfrm>
          <a:prstGeom prst="rect">
            <a:avLst/>
          </a:prstGeom>
          <a:noFill/>
          <a:ln>
            <a:noFill/>
          </a:ln>
        </p:spPr>
      </p:pic>
      <p:sp>
        <p:nvSpPr>
          <p:cNvPr id="316" name="Google Shape;316;p52"/>
          <p:cNvSpPr txBox="1">
            <a:spLocks noGrp="1"/>
          </p:cNvSpPr>
          <p:nvPr>
            <p:ph type="body" idx="1"/>
          </p:nvPr>
        </p:nvSpPr>
        <p:spPr>
          <a:xfrm>
            <a:off x="311700" y="1152475"/>
            <a:ext cx="44499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Many of their products are also cross-platform!</a:t>
            </a:r>
            <a:endParaRPr/>
          </a:p>
        </p:txBody>
      </p:sp>
      <p:pic>
        <p:nvPicPr>
          <p:cNvPr id="317" name="Google Shape;317;p52"/>
          <p:cNvPicPr preferRelativeResize="0"/>
          <p:nvPr/>
        </p:nvPicPr>
        <p:blipFill>
          <a:blip r:embed="rId4">
            <a:alphaModFix/>
          </a:blip>
          <a:stretch>
            <a:fillRect/>
          </a:stretch>
        </p:blipFill>
        <p:spPr>
          <a:xfrm>
            <a:off x="4914000" y="1152475"/>
            <a:ext cx="3829050" cy="31623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Google Shape;322;p5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Today</a:t>
            </a:r>
            <a:endParaRPr/>
          </a:p>
        </p:txBody>
      </p:sp>
      <p:sp>
        <p:nvSpPr>
          <p:cNvPr id="325" name="Google Shape;325;p53"/>
          <p:cNvSpPr txBox="1">
            <a:spLocks noGrp="1"/>
          </p:cNvSpPr>
          <p:nvPr>
            <p:ph type="body" idx="1"/>
          </p:nvPr>
        </p:nvSpPr>
        <p:spPr>
          <a:xfrm>
            <a:off x="311700" y="1152475"/>
            <a:ext cx="4005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Today we’re going to learn the Authentication and (if time allows) Realtime DB components of Firebase.</a:t>
            </a:r>
            <a:endParaRPr/>
          </a:p>
        </p:txBody>
      </p:sp>
      <p:pic>
        <p:nvPicPr>
          <p:cNvPr id="2" name="Picture 1">
            <a:extLst>
              <a:ext uri="{FF2B5EF4-FFF2-40B4-BE49-F238E27FC236}">
                <a16:creationId xmlns:a16="http://schemas.microsoft.com/office/drawing/2014/main" id="{3C2CC926-D551-67B7-DB37-C95F07893FDD}"/>
              </a:ext>
            </a:extLst>
          </p:cNvPr>
          <p:cNvPicPr>
            <a:picLocks noChangeAspect="1"/>
          </p:cNvPicPr>
          <p:nvPr/>
        </p:nvPicPr>
        <p:blipFill>
          <a:blip r:embed="rId3"/>
          <a:stretch>
            <a:fillRect/>
          </a:stretch>
        </p:blipFill>
        <p:spPr>
          <a:xfrm>
            <a:off x="4454365" y="897593"/>
            <a:ext cx="2225233" cy="3950550"/>
          </a:xfrm>
          <a:prstGeom prst="rect">
            <a:avLst/>
          </a:prstGeom>
        </p:spPr>
      </p:pic>
      <p:pic>
        <p:nvPicPr>
          <p:cNvPr id="3" name="Picture 2">
            <a:extLst>
              <a:ext uri="{FF2B5EF4-FFF2-40B4-BE49-F238E27FC236}">
                <a16:creationId xmlns:a16="http://schemas.microsoft.com/office/drawing/2014/main" id="{9B81617A-B26E-A30A-30BA-64106A768F2F}"/>
              </a:ext>
            </a:extLst>
          </p:cNvPr>
          <p:cNvPicPr>
            <a:picLocks noChangeAspect="1"/>
          </p:cNvPicPr>
          <p:nvPr/>
        </p:nvPicPr>
        <p:blipFill>
          <a:blip r:embed="rId4"/>
          <a:stretch>
            <a:fillRect/>
          </a:stretch>
        </p:blipFill>
        <p:spPr>
          <a:xfrm>
            <a:off x="6816663" y="897593"/>
            <a:ext cx="2206943" cy="3926164"/>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Google Shape;330;p54"/>
          <p:cNvSpPr txBox="1">
            <a:spLocks noGrp="1"/>
          </p:cNvSpPr>
          <p:nvPr>
            <p:ph type="title"/>
          </p:nvPr>
        </p:nvSpPr>
        <p:spPr>
          <a:xfrm>
            <a:off x="490250" y="526350"/>
            <a:ext cx="6394500" cy="409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Firebase Authentication</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Google Shape;335;p5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Firebase Authentication</a:t>
            </a:r>
            <a:endParaRPr/>
          </a:p>
        </p:txBody>
      </p:sp>
      <p:sp>
        <p:nvSpPr>
          <p:cNvPr id="336" name="Google Shape;336;p55"/>
          <p:cNvSpPr txBox="1">
            <a:spLocks noGrp="1"/>
          </p:cNvSpPr>
          <p:nvPr>
            <p:ph type="body" idx="1"/>
          </p:nvPr>
        </p:nvSpPr>
        <p:spPr>
          <a:xfrm>
            <a:off x="311700" y="1152475"/>
            <a:ext cx="45741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Firebase Authentication is an SDK that gives users the ability to log in with:</a:t>
            </a:r>
            <a:endParaRPr/>
          </a:p>
          <a:p>
            <a:pPr marL="457200" lvl="0" indent="-381000" algn="l" rtl="0">
              <a:spcBef>
                <a:spcPts val="1600"/>
              </a:spcBef>
              <a:spcAft>
                <a:spcPts val="0"/>
              </a:spcAft>
              <a:buSzPts val="2400"/>
              <a:buChar char="●"/>
            </a:pPr>
            <a:r>
              <a:rPr lang="en"/>
              <a:t>Email / Phone / Password </a:t>
            </a:r>
            <a:endParaRPr/>
          </a:p>
          <a:p>
            <a:pPr marL="457200" lvl="0" indent="-381000" algn="l" rtl="0">
              <a:spcBef>
                <a:spcPts val="0"/>
              </a:spcBef>
              <a:spcAft>
                <a:spcPts val="0"/>
              </a:spcAft>
              <a:buSzPts val="2400"/>
              <a:buChar char="●"/>
            </a:pPr>
            <a:r>
              <a:rPr lang="en"/>
              <a:t>Google</a:t>
            </a:r>
            <a:endParaRPr/>
          </a:p>
          <a:p>
            <a:pPr marL="457200" lvl="0" indent="-381000" algn="l" rtl="0">
              <a:spcBef>
                <a:spcPts val="0"/>
              </a:spcBef>
              <a:spcAft>
                <a:spcPts val="0"/>
              </a:spcAft>
              <a:buSzPts val="2400"/>
              <a:buChar char="●"/>
            </a:pPr>
            <a:r>
              <a:rPr lang="en"/>
              <a:t>Facebook</a:t>
            </a:r>
            <a:endParaRPr/>
          </a:p>
          <a:p>
            <a:pPr marL="457200" lvl="0" indent="-381000" algn="l" rtl="0">
              <a:spcBef>
                <a:spcPts val="0"/>
              </a:spcBef>
              <a:spcAft>
                <a:spcPts val="0"/>
              </a:spcAft>
              <a:buSzPts val="2400"/>
              <a:buChar char="●"/>
            </a:pPr>
            <a:r>
              <a:rPr lang="en"/>
              <a:t>Twitter</a:t>
            </a:r>
            <a:endParaRPr/>
          </a:p>
          <a:p>
            <a:pPr marL="457200" lvl="0" indent="-381000" algn="l" rtl="0">
              <a:spcBef>
                <a:spcPts val="0"/>
              </a:spcBef>
              <a:spcAft>
                <a:spcPts val="0"/>
              </a:spcAft>
              <a:buSzPts val="2400"/>
              <a:buChar char="●"/>
            </a:pPr>
            <a:r>
              <a:rPr lang="en"/>
              <a:t>GitHub</a:t>
            </a:r>
            <a:endParaRPr/>
          </a:p>
        </p:txBody>
      </p:sp>
      <p:pic>
        <p:nvPicPr>
          <p:cNvPr id="337" name="Google Shape;337;p55"/>
          <p:cNvPicPr preferRelativeResize="0"/>
          <p:nvPr/>
        </p:nvPicPr>
        <p:blipFill>
          <a:blip r:embed="rId3">
            <a:alphaModFix/>
          </a:blip>
          <a:stretch>
            <a:fillRect/>
          </a:stretch>
        </p:blipFill>
        <p:spPr>
          <a:xfrm>
            <a:off x="6317575" y="475950"/>
            <a:ext cx="2357775" cy="41916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Google Shape;342;p5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Firebase Authentication</a:t>
            </a:r>
            <a:endParaRPr/>
          </a:p>
        </p:txBody>
      </p:sp>
      <p:sp>
        <p:nvSpPr>
          <p:cNvPr id="343" name="Google Shape;343;p56"/>
          <p:cNvSpPr txBox="1">
            <a:spLocks noGrp="1"/>
          </p:cNvSpPr>
          <p:nvPr>
            <p:ph type="body" idx="1"/>
          </p:nvPr>
        </p:nvSpPr>
        <p:spPr>
          <a:xfrm>
            <a:off x="311700" y="1152475"/>
            <a:ext cx="45741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Two flavors:</a:t>
            </a:r>
            <a:endParaRPr/>
          </a:p>
          <a:p>
            <a:pPr marL="457200" lvl="0" indent="-381000" algn="l" rtl="0">
              <a:spcBef>
                <a:spcPts val="1600"/>
              </a:spcBef>
              <a:spcAft>
                <a:spcPts val="0"/>
              </a:spcAft>
              <a:buSzPts val="2400"/>
              <a:buChar char="●"/>
            </a:pPr>
            <a:r>
              <a:rPr lang="en"/>
              <a:t>FirebaseUI Auth - all-in-one solution (includes UI and networking code).</a:t>
            </a:r>
            <a:endParaRPr/>
          </a:p>
        </p:txBody>
      </p:sp>
      <p:pic>
        <p:nvPicPr>
          <p:cNvPr id="344" name="Google Shape;344;p56"/>
          <p:cNvPicPr preferRelativeResize="0"/>
          <p:nvPr/>
        </p:nvPicPr>
        <p:blipFill>
          <a:blip r:embed="rId3">
            <a:alphaModFix/>
          </a:blip>
          <a:stretch>
            <a:fillRect/>
          </a:stretch>
        </p:blipFill>
        <p:spPr>
          <a:xfrm>
            <a:off x="6317575" y="475950"/>
            <a:ext cx="2357775" cy="41916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49" name="Google Shape;349;p5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Firebase Authentication</a:t>
            </a:r>
            <a:endParaRPr/>
          </a:p>
        </p:txBody>
      </p:sp>
      <p:sp>
        <p:nvSpPr>
          <p:cNvPr id="350" name="Google Shape;350;p57"/>
          <p:cNvSpPr txBox="1">
            <a:spLocks noGrp="1"/>
          </p:cNvSpPr>
          <p:nvPr>
            <p:ph type="body" idx="1"/>
          </p:nvPr>
        </p:nvSpPr>
        <p:spPr>
          <a:xfrm>
            <a:off x="311700" y="1152475"/>
            <a:ext cx="45741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 </a:t>
            </a:r>
            <a:endParaRPr dirty="0"/>
          </a:p>
          <a:p>
            <a:pPr marL="457200" lvl="0" indent="-381000" algn="l" rtl="0">
              <a:spcBef>
                <a:spcPts val="1600"/>
              </a:spcBef>
              <a:spcAft>
                <a:spcPts val="0"/>
              </a:spcAft>
              <a:buSzPts val="2400"/>
              <a:buChar char="●"/>
            </a:pPr>
            <a:r>
              <a:rPr lang="en" dirty="0"/>
              <a:t>Firebase SDK Authentication - you write the UI &amp; code yourself to login &amp; sign up.</a:t>
            </a:r>
            <a:endParaRPr dirty="0"/>
          </a:p>
          <a:p>
            <a:pPr marL="914400" lvl="1" indent="-342900" algn="l" rtl="0">
              <a:spcBef>
                <a:spcPts val="0"/>
              </a:spcBef>
              <a:spcAft>
                <a:spcPts val="0"/>
              </a:spcAft>
              <a:buSzPts val="1800"/>
              <a:buChar char="○"/>
            </a:pPr>
            <a:r>
              <a:rPr lang="en" dirty="0"/>
              <a:t>Firebase takes care of credential storage and validation.</a:t>
            </a:r>
            <a:endParaRPr dirty="0"/>
          </a:p>
        </p:txBody>
      </p:sp>
      <p:pic>
        <p:nvPicPr>
          <p:cNvPr id="2" name="Picture 1">
            <a:extLst>
              <a:ext uri="{FF2B5EF4-FFF2-40B4-BE49-F238E27FC236}">
                <a16:creationId xmlns:a16="http://schemas.microsoft.com/office/drawing/2014/main" id="{9E85E055-D429-0782-8638-EF0AAB075754}"/>
              </a:ext>
            </a:extLst>
          </p:cNvPr>
          <p:cNvPicPr>
            <a:picLocks noChangeAspect="1"/>
          </p:cNvPicPr>
          <p:nvPr/>
        </p:nvPicPr>
        <p:blipFill>
          <a:blip r:embed="rId3"/>
          <a:stretch>
            <a:fillRect/>
          </a:stretch>
        </p:blipFill>
        <p:spPr>
          <a:xfrm>
            <a:off x="6607067" y="618325"/>
            <a:ext cx="2225233" cy="3950550"/>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Google Shape;356;p5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Firebase SDK Authentication</a:t>
            </a:r>
            <a:endParaRPr/>
          </a:p>
        </p:txBody>
      </p:sp>
      <p:sp>
        <p:nvSpPr>
          <p:cNvPr id="357" name="Google Shape;357;p5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We already have a “login” screen for our Yelp app and it’s easy to update it to do Sign Up too.</a:t>
            </a:r>
            <a:endParaRPr dirty="0"/>
          </a:p>
          <a:p>
            <a:pPr marL="0" lvl="0" indent="0" algn="l" rtl="0">
              <a:spcBef>
                <a:spcPts val="1600"/>
              </a:spcBef>
              <a:spcAft>
                <a:spcPts val="1600"/>
              </a:spcAft>
              <a:buNone/>
            </a:pPr>
            <a:r>
              <a:rPr lang="en" dirty="0"/>
              <a:t>We’ll learn to use the SDK to do an actual login or sign up.</a:t>
            </a:r>
            <a:endParaRPr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Shape 78"/>
        <p:cNvGrpSpPr/>
        <p:nvPr/>
      </p:nvGrpSpPr>
      <p:grpSpPr>
        <a:xfrm>
          <a:off x="0" y="0"/>
          <a:ext cx="0" cy="0"/>
          <a:chOff x="0" y="0"/>
          <a:chExt cx="0" cy="0"/>
        </a:xfrm>
      </p:grpSpPr>
      <p:sp>
        <p:nvSpPr>
          <p:cNvPr id="79" name="Google Shape;79;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Grading update</a:t>
            </a:r>
            <a:endParaRPr dirty="0"/>
          </a:p>
        </p:txBody>
      </p:sp>
      <p:sp>
        <p:nvSpPr>
          <p:cNvPr id="80" name="Google Shape;80;p1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533400" lvl="1" indent="0">
              <a:spcBef>
                <a:spcPts val="0"/>
              </a:spcBef>
              <a:buSzPts val="2400"/>
              <a:buNone/>
            </a:pPr>
            <a:r>
              <a:rPr lang="en" sz="3200" dirty="0"/>
              <a:t>Quiz 2- Complete. Very good. </a:t>
            </a:r>
          </a:p>
          <a:p>
            <a:pPr marL="533400" lvl="1" indent="0">
              <a:spcBef>
                <a:spcPts val="0"/>
              </a:spcBef>
              <a:buSzPts val="2400"/>
              <a:buNone/>
            </a:pPr>
            <a:r>
              <a:rPr lang="en" sz="3200" dirty="0"/>
              <a:t>Project 1-  Working on it.  </a:t>
            </a:r>
          </a:p>
          <a:p>
            <a:pPr marL="533400" lvl="1" indent="0">
              <a:spcBef>
                <a:spcPts val="0"/>
              </a:spcBef>
              <a:buSzPts val="2400"/>
              <a:buNone/>
            </a:pPr>
            <a:endParaRPr lang="en"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Shape 361"/>
        <p:cNvGrpSpPr/>
        <p:nvPr/>
      </p:nvGrpSpPr>
      <p:grpSpPr>
        <a:xfrm>
          <a:off x="0" y="0"/>
          <a:ext cx="0" cy="0"/>
          <a:chOff x="0" y="0"/>
          <a:chExt cx="0" cy="0"/>
        </a:xfrm>
      </p:grpSpPr>
      <p:sp>
        <p:nvSpPr>
          <p:cNvPr id="362" name="Google Shape;362;p5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Setting Up a Firebase Project</a:t>
            </a:r>
            <a:endParaRPr/>
          </a:p>
          <a:p>
            <a:pPr marL="0" lvl="0" indent="0" algn="l" rtl="0">
              <a:spcBef>
                <a:spcPts val="0"/>
              </a:spcBef>
              <a:spcAft>
                <a:spcPts val="0"/>
              </a:spcAft>
              <a:buNone/>
            </a:pPr>
            <a:endParaRPr/>
          </a:p>
        </p:txBody>
      </p:sp>
      <p:sp>
        <p:nvSpPr>
          <p:cNvPr id="363" name="Google Shape;363;p59"/>
          <p:cNvSpPr txBox="1">
            <a:spLocks noGrp="1"/>
          </p:cNvSpPr>
          <p:nvPr>
            <p:ph type="body" idx="1"/>
          </p:nvPr>
        </p:nvSpPr>
        <p:spPr>
          <a:xfrm>
            <a:off x="311700" y="1152475"/>
            <a:ext cx="8520600" cy="873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The following steps are adapted from the </a:t>
            </a:r>
            <a:r>
              <a:rPr lang="en" u="sng">
                <a:solidFill>
                  <a:schemeClr val="hlink"/>
                </a:solidFill>
                <a:hlinkClick r:id="rId3"/>
              </a:rPr>
              <a:t>official integration docs</a:t>
            </a:r>
            <a:r>
              <a:rPr lang="en"/>
              <a:t>.</a:t>
            </a:r>
            <a:endParaRPr>
              <a:solidFill>
                <a:srgbClr val="6A8759"/>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Shape 367"/>
        <p:cNvGrpSpPr/>
        <p:nvPr/>
      </p:nvGrpSpPr>
      <p:grpSpPr>
        <a:xfrm>
          <a:off x="0" y="0"/>
          <a:ext cx="0" cy="0"/>
          <a:chOff x="0" y="0"/>
          <a:chExt cx="0" cy="0"/>
        </a:xfrm>
      </p:grpSpPr>
      <p:sp>
        <p:nvSpPr>
          <p:cNvPr id="368" name="Google Shape;368;p6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Setting Up a Firebase Project</a:t>
            </a:r>
            <a:endParaRPr/>
          </a:p>
        </p:txBody>
      </p:sp>
      <p:sp>
        <p:nvSpPr>
          <p:cNvPr id="369" name="Google Shape;369;p60"/>
          <p:cNvSpPr txBox="1">
            <a:spLocks noGrp="1"/>
          </p:cNvSpPr>
          <p:nvPr>
            <p:ph type="body" idx="1"/>
          </p:nvPr>
        </p:nvSpPr>
        <p:spPr>
          <a:xfrm>
            <a:off x="311700" y="1152475"/>
            <a:ext cx="4938300" cy="3416400"/>
          </a:xfrm>
          <a:prstGeom prst="rect">
            <a:avLst/>
          </a:prstGeom>
        </p:spPr>
        <p:txBody>
          <a:bodyPr spcFirstLastPara="1" wrap="square" lIns="91425" tIns="91425" rIns="91425" bIns="91425" anchor="t" anchorCtr="0">
            <a:noAutofit/>
          </a:bodyPr>
          <a:lstStyle/>
          <a:p>
            <a:pPr marL="457200" lvl="0" indent="-381000" algn="l" rtl="0">
              <a:spcBef>
                <a:spcPts val="0"/>
              </a:spcBef>
              <a:spcAft>
                <a:spcPts val="0"/>
              </a:spcAft>
              <a:buSzPts val="2400"/>
              <a:buChar char="●"/>
            </a:pPr>
            <a:r>
              <a:rPr lang="en" dirty="0"/>
              <a:t>Similar to the Google Console, we need to create a Firebase project &amp; get API keys.</a:t>
            </a:r>
            <a:endParaRPr dirty="0"/>
          </a:p>
          <a:p>
            <a:pPr marL="914400" lvl="1" indent="-342900" algn="l" rtl="0">
              <a:spcBef>
                <a:spcPts val="0"/>
              </a:spcBef>
              <a:spcAft>
                <a:spcPts val="0"/>
              </a:spcAft>
              <a:buClr>
                <a:schemeClr val="lt2"/>
              </a:buClr>
              <a:buSzPts val="1800"/>
              <a:buChar char="○"/>
            </a:pPr>
            <a:r>
              <a:rPr lang="en" u="sng" dirty="0">
                <a:solidFill>
                  <a:schemeClr val="lt2"/>
                </a:solidFill>
                <a:hlinkClick r:id="rId3">
                  <a:extLst>
                    <a:ext uri="{A12FA001-AC4F-418D-AE19-62706E023703}">
                      <ahyp:hlinkClr xmlns:ahyp="http://schemas.microsoft.com/office/drawing/2018/hyperlinkcolor" val="tx"/>
                    </a:ext>
                  </a:extLst>
                </a:hlinkClick>
              </a:rPr>
              <a:t>https://console.firebase.google.com/</a:t>
            </a:r>
            <a:r>
              <a:rPr lang="en" dirty="0">
                <a:solidFill>
                  <a:schemeClr val="lt2"/>
                </a:solidFill>
              </a:rPr>
              <a:t> </a:t>
            </a:r>
            <a:endParaRPr dirty="0">
              <a:solidFill>
                <a:schemeClr val="lt2"/>
              </a:solidFill>
            </a:endParaRPr>
          </a:p>
        </p:txBody>
      </p:sp>
      <p:pic>
        <p:nvPicPr>
          <p:cNvPr id="370" name="Google Shape;370;p60"/>
          <p:cNvPicPr preferRelativeResize="0"/>
          <p:nvPr/>
        </p:nvPicPr>
        <p:blipFill>
          <a:blip r:embed="rId4">
            <a:alphaModFix/>
          </a:blip>
          <a:stretch>
            <a:fillRect/>
          </a:stretch>
        </p:blipFill>
        <p:spPr>
          <a:xfrm>
            <a:off x="5962050" y="950188"/>
            <a:ext cx="2689379" cy="3820976"/>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Shape 374"/>
        <p:cNvGrpSpPr/>
        <p:nvPr/>
      </p:nvGrpSpPr>
      <p:grpSpPr>
        <a:xfrm>
          <a:off x="0" y="0"/>
          <a:ext cx="0" cy="0"/>
          <a:chOff x="0" y="0"/>
          <a:chExt cx="0" cy="0"/>
        </a:xfrm>
      </p:grpSpPr>
      <p:sp>
        <p:nvSpPr>
          <p:cNvPr id="375" name="Google Shape;375;p6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Setting Up a Firebase Project</a:t>
            </a:r>
            <a:endParaRPr/>
          </a:p>
        </p:txBody>
      </p:sp>
      <p:sp>
        <p:nvSpPr>
          <p:cNvPr id="376" name="Google Shape;376;p61"/>
          <p:cNvSpPr txBox="1">
            <a:spLocks noGrp="1"/>
          </p:cNvSpPr>
          <p:nvPr>
            <p:ph type="body" idx="1"/>
          </p:nvPr>
        </p:nvSpPr>
        <p:spPr>
          <a:xfrm>
            <a:off x="311700" y="1152475"/>
            <a:ext cx="4938300" cy="3416400"/>
          </a:xfrm>
          <a:prstGeom prst="rect">
            <a:avLst/>
          </a:prstGeom>
        </p:spPr>
        <p:txBody>
          <a:bodyPr spcFirstLastPara="1" wrap="square" lIns="91425" tIns="91425" rIns="91425" bIns="91425" anchor="t" anchorCtr="0">
            <a:noAutofit/>
          </a:bodyPr>
          <a:lstStyle/>
          <a:p>
            <a:pPr marL="457200" lvl="0" indent="-381000" algn="l" rtl="0">
              <a:spcBef>
                <a:spcPts val="0"/>
              </a:spcBef>
              <a:spcAft>
                <a:spcPts val="0"/>
              </a:spcAft>
              <a:buSzPts val="2400"/>
              <a:buChar char="●"/>
            </a:pPr>
            <a:r>
              <a:rPr lang="en"/>
              <a:t>Similar to the Google Console, we need to create a Firebase project &amp; get API keys.</a:t>
            </a:r>
            <a:endParaRPr/>
          </a:p>
          <a:p>
            <a:pPr marL="914400" lvl="1" indent="-342900" algn="l" rtl="0">
              <a:spcBef>
                <a:spcPts val="0"/>
              </a:spcBef>
              <a:spcAft>
                <a:spcPts val="0"/>
              </a:spcAft>
              <a:buClr>
                <a:schemeClr val="lt2"/>
              </a:buClr>
              <a:buSzPts val="1800"/>
              <a:buChar char="○"/>
            </a:pPr>
            <a:r>
              <a:rPr lang="en" u="sng">
                <a:solidFill>
                  <a:schemeClr val="lt2"/>
                </a:solidFill>
                <a:hlinkClick r:id="rId3">
                  <a:extLst>
                    <a:ext uri="{A12FA001-AC4F-418D-AE19-62706E023703}">
                      <ahyp:hlinkClr xmlns:ahyp="http://schemas.microsoft.com/office/drawing/2018/hyperlinkcolor" val="tx"/>
                    </a:ext>
                  </a:extLst>
                </a:hlinkClick>
              </a:rPr>
              <a:t>https://console.firebase.google.com/</a:t>
            </a:r>
            <a:r>
              <a:rPr lang="en">
                <a:solidFill>
                  <a:schemeClr val="lt2"/>
                </a:solidFill>
              </a:rPr>
              <a:t> </a:t>
            </a:r>
            <a:endParaRPr>
              <a:solidFill>
                <a:schemeClr val="lt2"/>
              </a:solidFill>
            </a:endParaRPr>
          </a:p>
        </p:txBody>
      </p:sp>
      <p:pic>
        <p:nvPicPr>
          <p:cNvPr id="377" name="Google Shape;377;p61"/>
          <p:cNvPicPr preferRelativeResize="0"/>
          <p:nvPr/>
        </p:nvPicPr>
        <p:blipFill>
          <a:blip r:embed="rId4">
            <a:alphaModFix/>
          </a:blip>
          <a:stretch>
            <a:fillRect/>
          </a:stretch>
        </p:blipFill>
        <p:spPr>
          <a:xfrm>
            <a:off x="5713325" y="950188"/>
            <a:ext cx="3023065" cy="3820974"/>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Shape 381"/>
        <p:cNvGrpSpPr/>
        <p:nvPr/>
      </p:nvGrpSpPr>
      <p:grpSpPr>
        <a:xfrm>
          <a:off x="0" y="0"/>
          <a:ext cx="0" cy="0"/>
          <a:chOff x="0" y="0"/>
          <a:chExt cx="0" cy="0"/>
        </a:xfrm>
      </p:grpSpPr>
      <p:sp>
        <p:nvSpPr>
          <p:cNvPr id="382" name="Google Shape;382;p6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Setting Up a Firebase Project</a:t>
            </a:r>
            <a:endParaRPr/>
          </a:p>
        </p:txBody>
      </p:sp>
      <p:sp>
        <p:nvSpPr>
          <p:cNvPr id="383" name="Google Shape;383;p62"/>
          <p:cNvSpPr txBox="1">
            <a:spLocks noGrp="1"/>
          </p:cNvSpPr>
          <p:nvPr>
            <p:ph type="body" idx="1"/>
          </p:nvPr>
        </p:nvSpPr>
        <p:spPr>
          <a:xfrm>
            <a:off x="311700" y="1152475"/>
            <a:ext cx="4938300" cy="3416400"/>
          </a:xfrm>
          <a:prstGeom prst="rect">
            <a:avLst/>
          </a:prstGeom>
        </p:spPr>
        <p:txBody>
          <a:bodyPr spcFirstLastPara="1" wrap="square" lIns="91425" tIns="91425" rIns="91425" bIns="91425" anchor="t" anchorCtr="0">
            <a:noAutofit/>
          </a:bodyPr>
          <a:lstStyle/>
          <a:p>
            <a:pPr marL="457200" marR="0" lvl="0" indent="-381000" algn="l" rtl="0">
              <a:lnSpc>
                <a:spcPct val="115000"/>
              </a:lnSpc>
              <a:spcBef>
                <a:spcPts val="0"/>
              </a:spcBef>
              <a:spcAft>
                <a:spcPts val="0"/>
              </a:spcAft>
              <a:buClr>
                <a:schemeClr val="lt1"/>
              </a:buClr>
              <a:buSzPts val="2400"/>
              <a:buFont typeface="Proxima Nova"/>
              <a:buChar char="●"/>
            </a:pPr>
            <a:r>
              <a:rPr lang="en"/>
              <a:t>Follow the steps to set up for an Android application.</a:t>
            </a:r>
            <a:endParaRPr>
              <a:solidFill>
                <a:srgbClr val="A4C639"/>
              </a:solidFill>
            </a:endParaRPr>
          </a:p>
        </p:txBody>
      </p:sp>
      <p:pic>
        <p:nvPicPr>
          <p:cNvPr id="384" name="Google Shape;384;p62"/>
          <p:cNvPicPr preferRelativeResize="0"/>
          <p:nvPr/>
        </p:nvPicPr>
        <p:blipFill>
          <a:blip r:embed="rId3">
            <a:alphaModFix/>
          </a:blip>
          <a:stretch>
            <a:fillRect/>
          </a:stretch>
        </p:blipFill>
        <p:spPr>
          <a:xfrm>
            <a:off x="5402400" y="1170125"/>
            <a:ext cx="3589201" cy="3361074"/>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Shape 388"/>
        <p:cNvGrpSpPr/>
        <p:nvPr/>
      </p:nvGrpSpPr>
      <p:grpSpPr>
        <a:xfrm>
          <a:off x="0" y="0"/>
          <a:ext cx="0" cy="0"/>
          <a:chOff x="0" y="0"/>
          <a:chExt cx="0" cy="0"/>
        </a:xfrm>
      </p:grpSpPr>
      <p:sp>
        <p:nvSpPr>
          <p:cNvPr id="389" name="Google Shape;389;p6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Setting Up a Firebase Project</a:t>
            </a:r>
            <a:endParaRPr/>
          </a:p>
        </p:txBody>
      </p:sp>
      <p:sp>
        <p:nvSpPr>
          <p:cNvPr id="390" name="Google Shape;390;p63"/>
          <p:cNvSpPr txBox="1">
            <a:spLocks noGrp="1"/>
          </p:cNvSpPr>
          <p:nvPr>
            <p:ph type="body" idx="1"/>
          </p:nvPr>
        </p:nvSpPr>
        <p:spPr>
          <a:xfrm>
            <a:off x="311700" y="1152475"/>
            <a:ext cx="4938300" cy="1930200"/>
          </a:xfrm>
          <a:prstGeom prst="rect">
            <a:avLst/>
          </a:prstGeom>
        </p:spPr>
        <p:txBody>
          <a:bodyPr spcFirstLastPara="1" wrap="square" lIns="91425" tIns="91425" rIns="91425" bIns="91425" anchor="t" anchorCtr="0">
            <a:noAutofit/>
          </a:bodyPr>
          <a:lstStyle/>
          <a:p>
            <a:pPr marL="457200" marR="0" lvl="0" indent="-381000" algn="l" rtl="0">
              <a:lnSpc>
                <a:spcPct val="115000"/>
              </a:lnSpc>
              <a:spcBef>
                <a:spcPts val="0"/>
              </a:spcBef>
              <a:spcAft>
                <a:spcPts val="0"/>
              </a:spcAft>
              <a:buClr>
                <a:schemeClr val="lt1"/>
              </a:buClr>
              <a:buSzPts val="2400"/>
              <a:buFont typeface="Proxima Nova"/>
              <a:buChar char="●"/>
            </a:pPr>
            <a:r>
              <a:rPr lang="en" dirty="0"/>
              <a:t>Follow the steps to set up for an Android application.</a:t>
            </a:r>
            <a:endParaRPr dirty="0"/>
          </a:p>
          <a:p>
            <a:pPr lvl="1">
              <a:spcBef>
                <a:spcPts val="0"/>
              </a:spcBef>
            </a:pPr>
            <a:r>
              <a:rPr lang="en" dirty="0"/>
              <a:t>For the package name - grab it from the top of your Appnbuild.gradle file.</a:t>
            </a:r>
            <a:endParaRPr dirty="0"/>
          </a:p>
          <a:p>
            <a:pPr marL="914400" marR="0" lvl="1" indent="-342900" algn="l" rtl="0">
              <a:lnSpc>
                <a:spcPct val="115000"/>
              </a:lnSpc>
              <a:spcBef>
                <a:spcPts val="0"/>
              </a:spcBef>
              <a:spcAft>
                <a:spcPts val="0"/>
              </a:spcAft>
              <a:buSzPts val="1800"/>
              <a:buChar char="○"/>
            </a:pPr>
            <a:r>
              <a:rPr lang="en" dirty="0"/>
              <a:t>Don’t need nickname / SHA-1 for our usage.</a:t>
            </a:r>
            <a:endParaRPr dirty="0"/>
          </a:p>
        </p:txBody>
      </p:sp>
      <p:pic>
        <p:nvPicPr>
          <p:cNvPr id="391" name="Google Shape;391;p63"/>
          <p:cNvPicPr preferRelativeResize="0"/>
          <p:nvPr/>
        </p:nvPicPr>
        <p:blipFill>
          <a:blip r:embed="rId3">
            <a:alphaModFix/>
          </a:blip>
          <a:stretch>
            <a:fillRect/>
          </a:stretch>
        </p:blipFill>
        <p:spPr>
          <a:xfrm>
            <a:off x="5464600" y="1017725"/>
            <a:ext cx="3518274" cy="3820975"/>
          </a:xfrm>
          <a:prstGeom prst="rect">
            <a:avLst/>
          </a:prstGeom>
          <a:noFill/>
          <a:ln>
            <a:noFill/>
          </a:ln>
        </p:spPr>
      </p:pic>
      <p:sp>
        <p:nvSpPr>
          <p:cNvPr id="393" name="Google Shape;393;p63"/>
          <p:cNvSpPr/>
          <p:nvPr/>
        </p:nvSpPr>
        <p:spPr>
          <a:xfrm>
            <a:off x="444175" y="4228500"/>
            <a:ext cx="3553500" cy="239700"/>
          </a:xfrm>
          <a:prstGeom prst="rect">
            <a:avLst/>
          </a:prstGeom>
          <a:noFill/>
          <a:ln w="3810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a:extLst>
              <a:ext uri="{FF2B5EF4-FFF2-40B4-BE49-F238E27FC236}">
                <a16:creationId xmlns:a16="http://schemas.microsoft.com/office/drawing/2014/main" id="{E469D61C-9E9B-E7F9-E3AC-F6DB416F467D}"/>
              </a:ext>
            </a:extLst>
          </p:cNvPr>
          <p:cNvPicPr>
            <a:picLocks noChangeAspect="1"/>
          </p:cNvPicPr>
          <p:nvPr/>
        </p:nvPicPr>
        <p:blipFill>
          <a:blip r:embed="rId4"/>
          <a:stretch>
            <a:fillRect/>
          </a:stretch>
        </p:blipFill>
        <p:spPr>
          <a:xfrm>
            <a:off x="311700" y="3217425"/>
            <a:ext cx="4098679" cy="1660903"/>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Shape 397"/>
        <p:cNvGrpSpPr/>
        <p:nvPr/>
      </p:nvGrpSpPr>
      <p:grpSpPr>
        <a:xfrm>
          <a:off x="0" y="0"/>
          <a:ext cx="0" cy="0"/>
          <a:chOff x="0" y="0"/>
          <a:chExt cx="0" cy="0"/>
        </a:xfrm>
      </p:grpSpPr>
      <p:sp>
        <p:nvSpPr>
          <p:cNvPr id="398" name="Google Shape;398;p6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Setting Up a Firebase Project</a:t>
            </a:r>
            <a:endParaRPr/>
          </a:p>
        </p:txBody>
      </p:sp>
      <p:sp>
        <p:nvSpPr>
          <p:cNvPr id="399" name="Google Shape;399;p64"/>
          <p:cNvSpPr txBox="1">
            <a:spLocks noGrp="1"/>
          </p:cNvSpPr>
          <p:nvPr>
            <p:ph type="body" idx="1"/>
          </p:nvPr>
        </p:nvSpPr>
        <p:spPr>
          <a:xfrm>
            <a:off x="311700" y="1152475"/>
            <a:ext cx="4938300" cy="3191400"/>
          </a:xfrm>
          <a:prstGeom prst="rect">
            <a:avLst/>
          </a:prstGeom>
        </p:spPr>
        <p:txBody>
          <a:bodyPr spcFirstLastPara="1" wrap="square" lIns="91425" tIns="91425" rIns="91425" bIns="91425" anchor="t" anchorCtr="0">
            <a:noAutofit/>
          </a:bodyPr>
          <a:lstStyle/>
          <a:p>
            <a:pPr marL="457200" marR="0" lvl="0" indent="-381000" algn="l" rtl="0">
              <a:lnSpc>
                <a:spcPct val="115000"/>
              </a:lnSpc>
              <a:spcBef>
                <a:spcPts val="0"/>
              </a:spcBef>
              <a:spcAft>
                <a:spcPts val="0"/>
              </a:spcAft>
              <a:buClr>
                <a:schemeClr val="lt1"/>
              </a:buClr>
              <a:buSzPts val="2400"/>
              <a:buFont typeface="Proxima Nova"/>
              <a:buChar char="●"/>
            </a:pPr>
            <a:r>
              <a:rPr lang="en"/>
              <a:t>Follow the steps to set up for an Android application.</a:t>
            </a:r>
            <a:endParaRPr/>
          </a:p>
          <a:p>
            <a:pPr marL="914400" marR="0" lvl="1" indent="-342900" algn="l" rtl="0">
              <a:lnSpc>
                <a:spcPct val="115000"/>
              </a:lnSpc>
              <a:spcBef>
                <a:spcPts val="0"/>
              </a:spcBef>
              <a:spcAft>
                <a:spcPts val="0"/>
              </a:spcAft>
              <a:buSzPts val="1800"/>
              <a:buChar char="○"/>
            </a:pPr>
            <a:r>
              <a:rPr lang="en"/>
              <a:t>Download and place the .json file exactly where it tells you.</a:t>
            </a:r>
            <a:endParaRPr/>
          </a:p>
          <a:p>
            <a:pPr marL="914400" marR="0" lvl="1" indent="-342900" algn="l" rtl="0">
              <a:lnSpc>
                <a:spcPct val="115000"/>
              </a:lnSpc>
              <a:spcBef>
                <a:spcPts val="0"/>
              </a:spcBef>
              <a:spcAft>
                <a:spcPts val="0"/>
              </a:spcAft>
              <a:buSzPts val="1800"/>
              <a:buChar char="○"/>
            </a:pPr>
            <a:r>
              <a:rPr lang="en"/>
              <a:t>The JSON file contains your API Keys and Firebase will automatically look for it.</a:t>
            </a:r>
            <a:br>
              <a:rPr lang="en"/>
            </a:br>
            <a:endParaRPr/>
          </a:p>
        </p:txBody>
      </p:sp>
      <p:pic>
        <p:nvPicPr>
          <p:cNvPr id="400" name="Google Shape;400;p64"/>
          <p:cNvPicPr preferRelativeResize="0"/>
          <p:nvPr/>
        </p:nvPicPr>
        <p:blipFill>
          <a:blip r:embed="rId3">
            <a:alphaModFix/>
          </a:blip>
          <a:stretch>
            <a:fillRect/>
          </a:stretch>
        </p:blipFill>
        <p:spPr>
          <a:xfrm>
            <a:off x="5496175" y="1783100"/>
            <a:ext cx="3504298" cy="2233084"/>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Shape 404"/>
        <p:cNvGrpSpPr/>
        <p:nvPr/>
      </p:nvGrpSpPr>
      <p:grpSpPr>
        <a:xfrm>
          <a:off x="0" y="0"/>
          <a:ext cx="0" cy="0"/>
          <a:chOff x="0" y="0"/>
          <a:chExt cx="0" cy="0"/>
        </a:xfrm>
      </p:grpSpPr>
      <p:sp>
        <p:nvSpPr>
          <p:cNvPr id="405" name="Google Shape;405;p6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Setting Up a Firebase Project</a:t>
            </a:r>
            <a:endParaRPr/>
          </a:p>
          <a:p>
            <a:pPr marL="0" lvl="0" indent="0" algn="l" rtl="0">
              <a:spcBef>
                <a:spcPts val="0"/>
              </a:spcBef>
              <a:spcAft>
                <a:spcPts val="0"/>
              </a:spcAft>
              <a:buNone/>
            </a:pPr>
            <a:endParaRPr/>
          </a:p>
        </p:txBody>
      </p:sp>
      <p:sp>
        <p:nvSpPr>
          <p:cNvPr id="406" name="Google Shape;406;p65"/>
          <p:cNvSpPr txBox="1">
            <a:spLocks noGrp="1"/>
          </p:cNvSpPr>
          <p:nvPr>
            <p:ph type="body" idx="1"/>
          </p:nvPr>
        </p:nvSpPr>
        <p:spPr>
          <a:xfrm>
            <a:off x="311700" y="1152475"/>
            <a:ext cx="8520600" cy="873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Add to your </a:t>
            </a:r>
            <a:r>
              <a:rPr lang="en" b="1" dirty="0">
                <a:solidFill>
                  <a:schemeClr val="lt2"/>
                </a:solidFill>
              </a:rPr>
              <a:t>project-level</a:t>
            </a:r>
            <a:r>
              <a:rPr lang="en" dirty="0"/>
              <a:t> build.gradle:</a:t>
            </a:r>
            <a:br>
              <a:rPr lang="en" dirty="0"/>
            </a:br>
            <a:r>
              <a:rPr lang="en" dirty="0"/>
              <a:t>classpath </a:t>
            </a:r>
            <a:r>
              <a:rPr lang="en" dirty="0">
                <a:solidFill>
                  <a:srgbClr val="6A8759"/>
                </a:solidFill>
              </a:rPr>
              <a:t>'com.google.gms:google-services:4.4.0'</a:t>
            </a:r>
            <a:endParaRPr dirty="0">
              <a:solidFill>
                <a:srgbClr val="6A8759"/>
              </a:solidFill>
            </a:endParaRPr>
          </a:p>
        </p:txBody>
      </p:sp>
      <p:sp>
        <p:nvSpPr>
          <p:cNvPr id="407" name="Google Shape;407;p65"/>
          <p:cNvSpPr txBox="1"/>
          <p:nvPr/>
        </p:nvSpPr>
        <p:spPr>
          <a:xfrm>
            <a:off x="311700" y="2306450"/>
            <a:ext cx="8520600" cy="2664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solidFill>
                  <a:srgbClr val="6A8759"/>
                </a:solidFill>
                <a:highlight>
                  <a:srgbClr val="2B2B2B"/>
                </a:highlight>
                <a:latin typeface="Roboto Mono"/>
                <a:ea typeface="Roboto Mono"/>
                <a:cs typeface="Roboto Mono"/>
                <a:sym typeface="Roboto Mono"/>
              </a:rPr>
              <a:t>id("com.google.gms.google-services") version "4.4.0" apply false</a:t>
            </a:r>
            <a:endParaRPr dirty="0">
              <a:solidFill>
                <a:srgbClr val="6A8759"/>
              </a:solidFill>
              <a:highlight>
                <a:srgbClr val="2B2B2B"/>
              </a:highlight>
              <a:latin typeface="Roboto Mono"/>
              <a:ea typeface="Roboto Mono"/>
              <a:cs typeface="Roboto Mono"/>
              <a:sym typeface="Roboto Mono"/>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Shape 411"/>
        <p:cNvGrpSpPr/>
        <p:nvPr/>
      </p:nvGrpSpPr>
      <p:grpSpPr>
        <a:xfrm>
          <a:off x="0" y="0"/>
          <a:ext cx="0" cy="0"/>
          <a:chOff x="0" y="0"/>
          <a:chExt cx="0" cy="0"/>
        </a:xfrm>
      </p:grpSpPr>
      <p:sp>
        <p:nvSpPr>
          <p:cNvPr id="412" name="Google Shape;412;p6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Setting Up a Firebase Project</a:t>
            </a:r>
            <a:endParaRPr/>
          </a:p>
          <a:p>
            <a:pPr marL="0" lvl="0" indent="0" algn="l" rtl="0">
              <a:spcBef>
                <a:spcPts val="0"/>
              </a:spcBef>
              <a:spcAft>
                <a:spcPts val="0"/>
              </a:spcAft>
              <a:buNone/>
            </a:pPr>
            <a:endParaRPr/>
          </a:p>
        </p:txBody>
      </p:sp>
      <p:sp>
        <p:nvSpPr>
          <p:cNvPr id="413" name="Google Shape;413;p66"/>
          <p:cNvSpPr txBox="1">
            <a:spLocks noGrp="1"/>
          </p:cNvSpPr>
          <p:nvPr>
            <p:ph type="body" idx="1"/>
          </p:nvPr>
        </p:nvSpPr>
        <p:spPr>
          <a:xfrm>
            <a:off x="311700" y="1152475"/>
            <a:ext cx="8520600" cy="873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Add to your </a:t>
            </a:r>
            <a:r>
              <a:rPr lang="en" b="1">
                <a:solidFill>
                  <a:schemeClr val="lt2"/>
                </a:solidFill>
              </a:rPr>
              <a:t>app-level</a:t>
            </a:r>
            <a:r>
              <a:rPr lang="en"/>
              <a:t> build.gradle, </a:t>
            </a:r>
            <a:r>
              <a:rPr lang="en" b="1">
                <a:solidFill>
                  <a:schemeClr val="lt2"/>
                </a:solidFill>
              </a:rPr>
              <a:t>at the top</a:t>
            </a:r>
            <a:r>
              <a:rPr lang="en">
                <a:solidFill>
                  <a:schemeClr val="lt2"/>
                </a:solidFill>
              </a:rPr>
              <a:t> </a:t>
            </a:r>
            <a:r>
              <a:rPr lang="en"/>
              <a:t>with the other plugins</a:t>
            </a:r>
            <a:endParaRPr>
              <a:solidFill>
                <a:srgbClr val="6A8759"/>
              </a:solidFill>
            </a:endParaRPr>
          </a:p>
        </p:txBody>
      </p:sp>
      <p:sp>
        <p:nvSpPr>
          <p:cNvPr id="414" name="Google Shape;414;p66"/>
          <p:cNvSpPr txBox="1"/>
          <p:nvPr/>
        </p:nvSpPr>
        <p:spPr>
          <a:xfrm>
            <a:off x="311700" y="1936575"/>
            <a:ext cx="8438400" cy="300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rgbClr val="A9B7C6"/>
                </a:solidFill>
                <a:highlight>
                  <a:srgbClr val="2B2B2B"/>
                </a:highlight>
                <a:latin typeface="Roboto Mono"/>
                <a:ea typeface="Roboto Mono"/>
                <a:cs typeface="Roboto Mono"/>
                <a:sym typeface="Roboto Mono"/>
              </a:rPr>
              <a:t>plugins </a:t>
            </a:r>
            <a:r>
              <a:rPr lang="en" sz="1800" b="1">
                <a:solidFill>
                  <a:srgbClr val="A9B7C6"/>
                </a:solidFill>
                <a:highlight>
                  <a:srgbClr val="2B2B2B"/>
                </a:highlight>
                <a:latin typeface="Roboto Mono"/>
                <a:ea typeface="Roboto Mono"/>
                <a:cs typeface="Roboto Mono"/>
                <a:sym typeface="Roboto Mono"/>
              </a:rPr>
              <a:t>{</a:t>
            </a:r>
            <a:endParaRPr sz="1800" b="1">
              <a:solidFill>
                <a:srgbClr val="A9B7C6"/>
              </a:solidFill>
              <a:highlight>
                <a:srgbClr val="2B2B2B"/>
              </a:highlight>
              <a:latin typeface="Roboto Mono"/>
              <a:ea typeface="Roboto Mono"/>
              <a:cs typeface="Roboto Mono"/>
              <a:sym typeface="Roboto Mono"/>
            </a:endParaRPr>
          </a:p>
          <a:p>
            <a:pPr marL="0" lvl="0" indent="0" algn="l" rtl="0">
              <a:spcBef>
                <a:spcPts val="0"/>
              </a:spcBef>
              <a:spcAft>
                <a:spcPts val="0"/>
              </a:spcAft>
              <a:buNone/>
            </a:pPr>
            <a:r>
              <a:rPr lang="en" sz="1800" b="1">
                <a:solidFill>
                  <a:srgbClr val="808080"/>
                </a:solidFill>
                <a:highlight>
                  <a:srgbClr val="2B2B2B"/>
                </a:highlight>
                <a:latin typeface="Roboto Mono"/>
                <a:ea typeface="Roboto Mono"/>
                <a:cs typeface="Roboto Mono"/>
                <a:sym typeface="Roboto Mono"/>
              </a:rPr>
              <a:t>   </a:t>
            </a:r>
            <a:r>
              <a:rPr lang="en" sz="1800">
                <a:solidFill>
                  <a:srgbClr val="808080"/>
                </a:solidFill>
                <a:highlight>
                  <a:srgbClr val="2B2B2B"/>
                </a:highlight>
                <a:latin typeface="Roboto Mono"/>
                <a:ea typeface="Roboto Mono"/>
                <a:cs typeface="Roboto Mono"/>
                <a:sym typeface="Roboto Mono"/>
              </a:rPr>
              <a:t>// ...</a:t>
            </a:r>
            <a:endParaRPr sz="1800">
              <a:solidFill>
                <a:srgbClr val="808080"/>
              </a:solidFill>
              <a:highlight>
                <a:srgbClr val="2B2B2B"/>
              </a:highlight>
              <a:latin typeface="Roboto Mono"/>
              <a:ea typeface="Roboto Mono"/>
              <a:cs typeface="Roboto Mono"/>
              <a:sym typeface="Roboto Mono"/>
            </a:endParaRPr>
          </a:p>
          <a:p>
            <a:pPr marL="0" lvl="0" indent="0" algn="l" rtl="0">
              <a:spcBef>
                <a:spcPts val="0"/>
              </a:spcBef>
              <a:spcAft>
                <a:spcPts val="0"/>
              </a:spcAft>
              <a:buNone/>
            </a:pPr>
            <a:r>
              <a:rPr lang="en" sz="1800">
                <a:solidFill>
                  <a:srgbClr val="6A8759"/>
                </a:solidFill>
                <a:highlight>
                  <a:srgbClr val="2B2B2B"/>
                </a:highlight>
                <a:latin typeface="Roboto Mono"/>
                <a:ea typeface="Roboto Mono"/>
                <a:cs typeface="Roboto Mono"/>
                <a:sym typeface="Roboto Mono"/>
              </a:rPr>
              <a:t>   </a:t>
            </a:r>
            <a:r>
              <a:rPr lang="en" sz="1800">
                <a:solidFill>
                  <a:srgbClr val="A9B7C6"/>
                </a:solidFill>
                <a:highlight>
                  <a:srgbClr val="2B2B2B"/>
                </a:highlight>
                <a:latin typeface="Roboto Mono"/>
                <a:ea typeface="Roboto Mono"/>
                <a:cs typeface="Roboto Mono"/>
                <a:sym typeface="Roboto Mono"/>
              </a:rPr>
              <a:t>id </a:t>
            </a:r>
            <a:r>
              <a:rPr lang="en" sz="1800">
                <a:solidFill>
                  <a:srgbClr val="6A8759"/>
                </a:solidFill>
                <a:highlight>
                  <a:srgbClr val="2B2B2B"/>
                </a:highlight>
                <a:latin typeface="Roboto Mono"/>
                <a:ea typeface="Roboto Mono"/>
                <a:cs typeface="Roboto Mono"/>
                <a:sym typeface="Roboto Mono"/>
              </a:rPr>
              <a:t>'com.google.gms.google-services'</a:t>
            </a:r>
            <a:endParaRPr sz="1800">
              <a:solidFill>
                <a:srgbClr val="6A8759"/>
              </a:solidFill>
              <a:highlight>
                <a:srgbClr val="2B2B2B"/>
              </a:highlight>
              <a:latin typeface="Roboto Mono"/>
              <a:ea typeface="Roboto Mono"/>
              <a:cs typeface="Roboto Mono"/>
              <a:sym typeface="Roboto Mono"/>
            </a:endParaRPr>
          </a:p>
          <a:p>
            <a:pPr marL="0" lvl="0" indent="0" algn="l" rtl="0">
              <a:spcBef>
                <a:spcPts val="0"/>
              </a:spcBef>
              <a:spcAft>
                <a:spcPts val="0"/>
              </a:spcAft>
              <a:buNone/>
            </a:pPr>
            <a:r>
              <a:rPr lang="en" sz="1800" b="1">
                <a:solidFill>
                  <a:srgbClr val="A9B7C6"/>
                </a:solidFill>
                <a:highlight>
                  <a:srgbClr val="2B2B2B"/>
                </a:highlight>
                <a:latin typeface="Roboto Mono"/>
                <a:ea typeface="Roboto Mono"/>
                <a:cs typeface="Roboto Mono"/>
                <a:sym typeface="Roboto Mono"/>
              </a:rPr>
              <a:t>}</a:t>
            </a:r>
            <a:endParaRPr sz="1800" b="1">
              <a:solidFill>
                <a:srgbClr val="A9B7C6"/>
              </a:solidFill>
              <a:highlight>
                <a:srgbClr val="2B2B2B"/>
              </a:highlight>
              <a:latin typeface="Roboto Mono"/>
              <a:ea typeface="Roboto Mono"/>
              <a:cs typeface="Roboto Mono"/>
              <a:sym typeface="Roboto Mono"/>
            </a:endParaRPr>
          </a:p>
          <a:p>
            <a:pPr marL="0" lvl="0" indent="0" algn="l" rtl="0">
              <a:spcBef>
                <a:spcPts val="0"/>
              </a:spcBef>
              <a:spcAft>
                <a:spcPts val="0"/>
              </a:spcAft>
              <a:buNone/>
            </a:pPr>
            <a:endParaRPr sz="1800">
              <a:solidFill>
                <a:srgbClr val="6A8759"/>
              </a:solidFill>
              <a:highlight>
                <a:srgbClr val="2B2B2B"/>
              </a:highlight>
              <a:latin typeface="Roboto Mono"/>
              <a:ea typeface="Roboto Mono"/>
              <a:cs typeface="Roboto Mono"/>
              <a:sym typeface="Roboto Mono"/>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Shape 418"/>
        <p:cNvGrpSpPr/>
        <p:nvPr/>
      </p:nvGrpSpPr>
      <p:grpSpPr>
        <a:xfrm>
          <a:off x="0" y="0"/>
          <a:ext cx="0" cy="0"/>
          <a:chOff x="0" y="0"/>
          <a:chExt cx="0" cy="0"/>
        </a:xfrm>
      </p:grpSpPr>
      <p:sp>
        <p:nvSpPr>
          <p:cNvPr id="419" name="Google Shape;419;p6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Setting Up a Firebase Project</a:t>
            </a:r>
            <a:endParaRPr dirty="0"/>
          </a:p>
          <a:p>
            <a:pPr marL="0" lvl="0" indent="0" algn="l" rtl="0">
              <a:spcBef>
                <a:spcPts val="0"/>
              </a:spcBef>
              <a:spcAft>
                <a:spcPts val="0"/>
              </a:spcAft>
              <a:buNone/>
            </a:pPr>
            <a:endParaRPr dirty="0"/>
          </a:p>
        </p:txBody>
      </p:sp>
      <p:sp>
        <p:nvSpPr>
          <p:cNvPr id="420" name="Google Shape;420;p67"/>
          <p:cNvSpPr txBox="1">
            <a:spLocks noGrp="1"/>
          </p:cNvSpPr>
          <p:nvPr>
            <p:ph type="body" idx="1"/>
          </p:nvPr>
        </p:nvSpPr>
        <p:spPr>
          <a:xfrm>
            <a:off x="311700" y="1152475"/>
            <a:ext cx="8520600" cy="873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This is a </a:t>
            </a:r>
            <a:r>
              <a:rPr lang="en" i="1">
                <a:solidFill>
                  <a:schemeClr val="lt2"/>
                </a:solidFill>
              </a:rPr>
              <a:t>build system</a:t>
            </a:r>
            <a:r>
              <a:rPr lang="en" i="1"/>
              <a:t> </a:t>
            </a:r>
            <a:r>
              <a:rPr lang="en"/>
              <a:t>(Gradle) plugin that will be used to read our Firebase API keys from the JSON file we downloaded and do some basic configuration of the SDK for us.</a:t>
            </a:r>
            <a:endParaRPr dirty="0">
              <a:solidFill>
                <a:srgbClr val="6A8759"/>
              </a:solidFill>
            </a:endParaRPr>
          </a:p>
        </p:txBody>
      </p:sp>
      <p:sp>
        <p:nvSpPr>
          <p:cNvPr id="421" name="Google Shape;421;p67"/>
          <p:cNvSpPr txBox="1"/>
          <p:nvPr/>
        </p:nvSpPr>
        <p:spPr>
          <a:xfrm>
            <a:off x="311700" y="1936575"/>
            <a:ext cx="8438400" cy="300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rgbClr val="A9B7C6"/>
                </a:solidFill>
                <a:highlight>
                  <a:srgbClr val="2B2B2B"/>
                </a:highlight>
                <a:latin typeface="Roboto Mono"/>
                <a:ea typeface="Roboto Mono"/>
                <a:cs typeface="Roboto Mono"/>
                <a:sym typeface="Roboto Mono"/>
              </a:rPr>
              <a:t>plugins </a:t>
            </a:r>
            <a:r>
              <a:rPr lang="en" sz="1800" b="1">
                <a:solidFill>
                  <a:srgbClr val="A9B7C6"/>
                </a:solidFill>
                <a:highlight>
                  <a:srgbClr val="2B2B2B"/>
                </a:highlight>
                <a:latin typeface="Roboto Mono"/>
                <a:ea typeface="Roboto Mono"/>
                <a:cs typeface="Roboto Mono"/>
                <a:sym typeface="Roboto Mono"/>
              </a:rPr>
              <a:t>{</a:t>
            </a:r>
            <a:endParaRPr sz="1800" b="1" dirty="0">
              <a:solidFill>
                <a:srgbClr val="A9B7C6"/>
              </a:solidFill>
              <a:highlight>
                <a:srgbClr val="2B2B2B"/>
              </a:highlight>
              <a:latin typeface="Roboto Mono"/>
              <a:ea typeface="Roboto Mono"/>
              <a:cs typeface="Roboto Mono"/>
              <a:sym typeface="Roboto Mono"/>
            </a:endParaRPr>
          </a:p>
          <a:p>
            <a:pPr marL="0" lvl="0" indent="0" algn="l" rtl="0">
              <a:spcBef>
                <a:spcPts val="0"/>
              </a:spcBef>
              <a:spcAft>
                <a:spcPts val="0"/>
              </a:spcAft>
              <a:buNone/>
            </a:pPr>
            <a:r>
              <a:rPr lang="en" sz="1800" b="1">
                <a:solidFill>
                  <a:srgbClr val="808080"/>
                </a:solidFill>
                <a:highlight>
                  <a:srgbClr val="2B2B2B"/>
                </a:highlight>
                <a:latin typeface="Roboto Mono"/>
                <a:ea typeface="Roboto Mono"/>
                <a:cs typeface="Roboto Mono"/>
                <a:sym typeface="Roboto Mono"/>
              </a:rPr>
              <a:t>   </a:t>
            </a:r>
            <a:r>
              <a:rPr lang="en" sz="1800">
                <a:solidFill>
                  <a:srgbClr val="808080"/>
                </a:solidFill>
                <a:highlight>
                  <a:srgbClr val="2B2B2B"/>
                </a:highlight>
                <a:latin typeface="Roboto Mono"/>
                <a:ea typeface="Roboto Mono"/>
                <a:cs typeface="Roboto Mono"/>
                <a:sym typeface="Roboto Mono"/>
              </a:rPr>
              <a:t>// ...</a:t>
            </a:r>
            <a:endParaRPr sz="1800" dirty="0">
              <a:solidFill>
                <a:srgbClr val="808080"/>
              </a:solidFill>
              <a:highlight>
                <a:srgbClr val="2B2B2B"/>
              </a:highlight>
              <a:latin typeface="Roboto Mono"/>
              <a:ea typeface="Roboto Mono"/>
              <a:cs typeface="Roboto Mono"/>
              <a:sym typeface="Roboto Mono"/>
            </a:endParaRPr>
          </a:p>
          <a:p>
            <a:pPr marL="0" lvl="0" indent="0" algn="l" rtl="0">
              <a:spcBef>
                <a:spcPts val="0"/>
              </a:spcBef>
              <a:spcAft>
                <a:spcPts val="0"/>
              </a:spcAft>
              <a:buNone/>
            </a:pPr>
            <a:r>
              <a:rPr lang="en" sz="1800">
                <a:solidFill>
                  <a:srgbClr val="6A8759"/>
                </a:solidFill>
                <a:highlight>
                  <a:srgbClr val="2B2B2B"/>
                </a:highlight>
                <a:latin typeface="Roboto Mono"/>
                <a:ea typeface="Roboto Mono"/>
                <a:cs typeface="Roboto Mono"/>
                <a:sym typeface="Roboto Mono"/>
              </a:rPr>
              <a:t>   </a:t>
            </a:r>
            <a:r>
              <a:rPr lang="en" sz="1800">
                <a:solidFill>
                  <a:srgbClr val="A9B7C6"/>
                </a:solidFill>
                <a:highlight>
                  <a:srgbClr val="2B2B2B"/>
                </a:highlight>
                <a:latin typeface="Roboto Mono"/>
                <a:ea typeface="Roboto Mono"/>
                <a:cs typeface="Roboto Mono"/>
                <a:sym typeface="Roboto Mono"/>
              </a:rPr>
              <a:t>id </a:t>
            </a:r>
            <a:r>
              <a:rPr lang="en" sz="1800">
                <a:solidFill>
                  <a:srgbClr val="6A8759"/>
                </a:solidFill>
                <a:highlight>
                  <a:srgbClr val="2B2B2B"/>
                </a:highlight>
                <a:latin typeface="Roboto Mono"/>
                <a:ea typeface="Roboto Mono"/>
                <a:cs typeface="Roboto Mono"/>
                <a:sym typeface="Roboto Mono"/>
              </a:rPr>
              <a:t>'com.google.gms.google-services'</a:t>
            </a:r>
            <a:endParaRPr sz="1800" dirty="0">
              <a:solidFill>
                <a:srgbClr val="6A8759"/>
              </a:solidFill>
              <a:highlight>
                <a:srgbClr val="2B2B2B"/>
              </a:highlight>
              <a:latin typeface="Roboto Mono"/>
              <a:ea typeface="Roboto Mono"/>
              <a:cs typeface="Roboto Mono"/>
              <a:sym typeface="Roboto Mono"/>
            </a:endParaRPr>
          </a:p>
          <a:p>
            <a:pPr marL="0" lvl="0" indent="0" algn="l" rtl="0">
              <a:spcBef>
                <a:spcPts val="0"/>
              </a:spcBef>
              <a:spcAft>
                <a:spcPts val="0"/>
              </a:spcAft>
              <a:buNone/>
            </a:pPr>
            <a:r>
              <a:rPr lang="en" sz="1800" b="1">
                <a:solidFill>
                  <a:srgbClr val="A9B7C6"/>
                </a:solidFill>
                <a:highlight>
                  <a:srgbClr val="2B2B2B"/>
                </a:highlight>
                <a:latin typeface="Roboto Mono"/>
                <a:ea typeface="Roboto Mono"/>
                <a:cs typeface="Roboto Mono"/>
                <a:sym typeface="Roboto Mono"/>
              </a:rPr>
              <a:t>}</a:t>
            </a:r>
            <a:endParaRPr sz="2550" dirty="0">
              <a:solidFill>
                <a:srgbClr val="A9B7C6"/>
              </a:solidFill>
              <a:highlight>
                <a:srgbClr val="2B2B2B"/>
              </a:highlight>
              <a:latin typeface="Roboto Mono"/>
              <a:ea typeface="Roboto Mono"/>
              <a:cs typeface="Roboto Mono"/>
              <a:sym typeface="Roboto Mono"/>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Shape 425"/>
        <p:cNvGrpSpPr/>
        <p:nvPr/>
      </p:nvGrpSpPr>
      <p:grpSpPr>
        <a:xfrm>
          <a:off x="0" y="0"/>
          <a:ext cx="0" cy="0"/>
          <a:chOff x="0" y="0"/>
          <a:chExt cx="0" cy="0"/>
        </a:xfrm>
      </p:grpSpPr>
      <p:sp>
        <p:nvSpPr>
          <p:cNvPr id="426" name="Google Shape;426;p6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Setting Up a Firebase Project</a:t>
            </a:r>
            <a:endParaRPr dirty="0"/>
          </a:p>
          <a:p>
            <a:pPr marL="0" lvl="0" indent="0" algn="l" rtl="0">
              <a:spcBef>
                <a:spcPts val="0"/>
              </a:spcBef>
              <a:spcAft>
                <a:spcPts val="0"/>
              </a:spcAft>
              <a:buNone/>
            </a:pPr>
            <a:endParaRPr dirty="0"/>
          </a:p>
        </p:txBody>
      </p:sp>
      <p:sp>
        <p:nvSpPr>
          <p:cNvPr id="427" name="Google Shape;427;p68"/>
          <p:cNvSpPr txBox="1">
            <a:spLocks noGrp="1"/>
          </p:cNvSpPr>
          <p:nvPr>
            <p:ph type="body" idx="1"/>
          </p:nvPr>
        </p:nvSpPr>
        <p:spPr>
          <a:xfrm>
            <a:off x="311700" y="1152475"/>
            <a:ext cx="8520600" cy="873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Add to your </a:t>
            </a:r>
            <a:r>
              <a:rPr lang="en" b="1">
                <a:solidFill>
                  <a:schemeClr val="lt2"/>
                </a:solidFill>
              </a:rPr>
              <a:t>app-level</a:t>
            </a:r>
            <a:r>
              <a:rPr lang="en"/>
              <a:t> build.gradle:</a:t>
            </a:r>
            <a:endParaRPr dirty="0">
              <a:solidFill>
                <a:srgbClr val="6A8759"/>
              </a:solidFill>
            </a:endParaRPr>
          </a:p>
        </p:txBody>
      </p:sp>
      <p:sp>
        <p:nvSpPr>
          <p:cNvPr id="428" name="Google Shape;428;p68"/>
          <p:cNvSpPr txBox="1"/>
          <p:nvPr/>
        </p:nvSpPr>
        <p:spPr>
          <a:xfrm>
            <a:off x="311700" y="1936575"/>
            <a:ext cx="8438400" cy="300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550" dirty="0">
                <a:solidFill>
                  <a:srgbClr val="808080"/>
                </a:solidFill>
                <a:highlight>
                  <a:srgbClr val="2B2B2B"/>
                </a:highlight>
                <a:latin typeface="Roboto Mono"/>
                <a:ea typeface="Roboto Mono"/>
                <a:cs typeface="Roboto Mono"/>
                <a:sym typeface="Roboto Mono"/>
              </a:rPr>
              <a:t>// This is a "bill-of-materials" (BoM)</a:t>
            </a:r>
            <a:endParaRPr sz="1550" dirty="0">
              <a:solidFill>
                <a:srgbClr val="808080"/>
              </a:solidFill>
              <a:highlight>
                <a:srgbClr val="2B2B2B"/>
              </a:highlight>
              <a:latin typeface="Roboto Mono"/>
              <a:ea typeface="Roboto Mono"/>
              <a:cs typeface="Roboto Mono"/>
              <a:sym typeface="Roboto Mono"/>
            </a:endParaRPr>
          </a:p>
          <a:p>
            <a:pPr marL="0" lvl="0" indent="0" algn="l" rtl="0">
              <a:spcBef>
                <a:spcPts val="0"/>
              </a:spcBef>
              <a:spcAft>
                <a:spcPts val="0"/>
              </a:spcAft>
              <a:buNone/>
            </a:pPr>
            <a:r>
              <a:rPr lang="en" sz="1550" dirty="0">
                <a:solidFill>
                  <a:srgbClr val="808080"/>
                </a:solidFill>
                <a:highlight>
                  <a:srgbClr val="2B2B2B"/>
                </a:highlight>
                <a:latin typeface="Roboto Mono"/>
                <a:ea typeface="Roboto Mono"/>
                <a:cs typeface="Roboto Mono"/>
                <a:sym typeface="Roboto Mono"/>
              </a:rPr>
              <a:t>// It basically allows us to specify one version (28.4.2) that will be used across all</a:t>
            </a:r>
            <a:endParaRPr sz="1550" dirty="0">
              <a:solidFill>
                <a:srgbClr val="808080"/>
              </a:solidFill>
              <a:highlight>
                <a:srgbClr val="2B2B2B"/>
              </a:highlight>
              <a:latin typeface="Roboto Mono"/>
              <a:ea typeface="Roboto Mono"/>
              <a:cs typeface="Roboto Mono"/>
              <a:sym typeface="Roboto Mono"/>
            </a:endParaRPr>
          </a:p>
          <a:p>
            <a:pPr marL="0" lvl="0" indent="0" algn="l" rtl="0">
              <a:spcBef>
                <a:spcPts val="0"/>
              </a:spcBef>
              <a:spcAft>
                <a:spcPts val="0"/>
              </a:spcAft>
              <a:buNone/>
            </a:pPr>
            <a:r>
              <a:rPr lang="en" sz="1550" dirty="0">
                <a:solidFill>
                  <a:srgbClr val="808080"/>
                </a:solidFill>
                <a:highlight>
                  <a:srgbClr val="2B2B2B"/>
                </a:highlight>
                <a:latin typeface="Roboto Mono"/>
                <a:ea typeface="Roboto Mono"/>
                <a:cs typeface="Roboto Mono"/>
                <a:sym typeface="Roboto Mono"/>
              </a:rPr>
              <a:t>// Firebase SDKs we add to our app, in order to ensure compatibility between them all.</a:t>
            </a:r>
            <a:endParaRPr sz="1550" dirty="0">
              <a:solidFill>
                <a:srgbClr val="808080"/>
              </a:solidFill>
              <a:highlight>
                <a:srgbClr val="2B2B2B"/>
              </a:highlight>
              <a:latin typeface="Roboto Mono"/>
              <a:ea typeface="Roboto Mono"/>
              <a:cs typeface="Roboto Mono"/>
              <a:sym typeface="Roboto Mono"/>
            </a:endParaRPr>
          </a:p>
          <a:p>
            <a:pPr marL="0" lvl="0" indent="0" algn="l" rtl="0">
              <a:spcBef>
                <a:spcPts val="0"/>
              </a:spcBef>
              <a:spcAft>
                <a:spcPts val="0"/>
              </a:spcAft>
              <a:buNone/>
            </a:pPr>
            <a:r>
              <a:rPr lang="en" sz="1550" dirty="0">
                <a:solidFill>
                  <a:srgbClr val="A9B7C6"/>
                </a:solidFill>
                <a:highlight>
                  <a:srgbClr val="2B2B2B"/>
                </a:highlight>
                <a:latin typeface="Roboto Mono"/>
                <a:ea typeface="Roboto Mono"/>
                <a:cs typeface="Roboto Mono"/>
                <a:sym typeface="Roboto Mono"/>
              </a:rPr>
              <a:t>implementation platform(</a:t>
            </a:r>
            <a:r>
              <a:rPr lang="en" sz="1550" dirty="0">
                <a:solidFill>
                  <a:srgbClr val="6A8759"/>
                </a:solidFill>
                <a:highlight>
                  <a:srgbClr val="2B2B2B"/>
                </a:highlight>
                <a:latin typeface="Roboto Mono"/>
                <a:ea typeface="Roboto Mono"/>
                <a:cs typeface="Roboto Mono"/>
                <a:sym typeface="Roboto Mono"/>
              </a:rPr>
              <a:t>'com.google.firebase:firebase-bom:32.4.0'</a:t>
            </a:r>
            <a:r>
              <a:rPr lang="en" sz="1550" dirty="0">
                <a:solidFill>
                  <a:srgbClr val="A9B7C6"/>
                </a:solidFill>
                <a:highlight>
                  <a:srgbClr val="2B2B2B"/>
                </a:highlight>
                <a:latin typeface="Roboto Mono"/>
                <a:ea typeface="Roboto Mono"/>
                <a:cs typeface="Roboto Mono"/>
                <a:sym typeface="Roboto Mono"/>
              </a:rPr>
              <a:t>)</a:t>
            </a:r>
            <a:endParaRPr sz="1550" dirty="0">
              <a:solidFill>
                <a:srgbClr val="A9B7C6"/>
              </a:solidFill>
              <a:highlight>
                <a:srgbClr val="2B2B2B"/>
              </a:highlight>
              <a:latin typeface="Roboto Mono"/>
              <a:ea typeface="Roboto Mono"/>
              <a:cs typeface="Roboto Mono"/>
              <a:sym typeface="Roboto Mono"/>
            </a:endParaRPr>
          </a:p>
          <a:p>
            <a:pPr marL="0" lvl="0" indent="0" algn="l" rtl="0">
              <a:spcBef>
                <a:spcPts val="0"/>
              </a:spcBef>
              <a:spcAft>
                <a:spcPts val="0"/>
              </a:spcAft>
              <a:buNone/>
            </a:pPr>
            <a:endParaRPr sz="1550" dirty="0">
              <a:solidFill>
                <a:srgbClr val="A9B7C6"/>
              </a:solidFill>
              <a:highlight>
                <a:srgbClr val="2B2B2B"/>
              </a:highlight>
              <a:latin typeface="Roboto Mono"/>
              <a:ea typeface="Roboto Mono"/>
              <a:cs typeface="Roboto Mono"/>
              <a:sym typeface="Roboto Mono"/>
            </a:endParaRPr>
          </a:p>
          <a:p>
            <a:pPr marL="0" lvl="0" indent="0" algn="l" rtl="0">
              <a:spcBef>
                <a:spcPts val="0"/>
              </a:spcBef>
              <a:spcAft>
                <a:spcPts val="0"/>
              </a:spcAft>
              <a:buNone/>
            </a:pPr>
            <a:r>
              <a:rPr lang="en" sz="1550" dirty="0">
                <a:solidFill>
                  <a:srgbClr val="808080"/>
                </a:solidFill>
                <a:highlight>
                  <a:srgbClr val="2B2B2B"/>
                </a:highlight>
                <a:latin typeface="Roboto Mono"/>
                <a:ea typeface="Roboto Mono"/>
                <a:cs typeface="Roboto Mono"/>
                <a:sym typeface="Roboto Mono"/>
              </a:rPr>
              <a:t>// Declare the dependency for the Firebase Authentication library</a:t>
            </a:r>
            <a:endParaRPr sz="1550" dirty="0">
              <a:solidFill>
                <a:srgbClr val="808080"/>
              </a:solidFill>
              <a:highlight>
                <a:srgbClr val="2B2B2B"/>
              </a:highlight>
              <a:latin typeface="Roboto Mono"/>
              <a:ea typeface="Roboto Mono"/>
              <a:cs typeface="Roboto Mono"/>
              <a:sym typeface="Roboto Mono"/>
            </a:endParaRPr>
          </a:p>
          <a:p>
            <a:pPr marL="0" lvl="0" indent="0" algn="l" rtl="0">
              <a:spcBef>
                <a:spcPts val="0"/>
              </a:spcBef>
              <a:spcAft>
                <a:spcPts val="0"/>
              </a:spcAft>
              <a:buNone/>
            </a:pPr>
            <a:r>
              <a:rPr lang="en" sz="1550" dirty="0">
                <a:solidFill>
                  <a:srgbClr val="808080"/>
                </a:solidFill>
                <a:highlight>
                  <a:srgbClr val="2B2B2B"/>
                </a:highlight>
                <a:latin typeface="Roboto Mono"/>
                <a:ea typeface="Roboto Mono"/>
                <a:cs typeface="Roboto Mono"/>
                <a:sym typeface="Roboto Mono"/>
              </a:rPr>
              <a:t>// When using the BoM, you don't specify versions in Firebase library dependencies</a:t>
            </a:r>
            <a:endParaRPr sz="1550" dirty="0">
              <a:solidFill>
                <a:srgbClr val="808080"/>
              </a:solidFill>
              <a:highlight>
                <a:srgbClr val="2B2B2B"/>
              </a:highlight>
              <a:latin typeface="Roboto Mono"/>
              <a:ea typeface="Roboto Mono"/>
              <a:cs typeface="Roboto Mono"/>
              <a:sym typeface="Roboto Mono"/>
            </a:endParaRPr>
          </a:p>
          <a:p>
            <a:pPr marL="0" lvl="0" indent="0" algn="l" rtl="0">
              <a:spcBef>
                <a:spcPts val="0"/>
              </a:spcBef>
              <a:spcAft>
                <a:spcPts val="0"/>
              </a:spcAft>
              <a:buNone/>
            </a:pPr>
            <a:r>
              <a:rPr lang="en" sz="1550" dirty="0">
                <a:solidFill>
                  <a:srgbClr val="A9B7C6"/>
                </a:solidFill>
                <a:highlight>
                  <a:srgbClr val="2B2B2B"/>
                </a:highlight>
                <a:latin typeface="Roboto Mono"/>
                <a:ea typeface="Roboto Mono"/>
                <a:cs typeface="Roboto Mono"/>
                <a:sym typeface="Roboto Mono"/>
              </a:rPr>
              <a:t>implementation </a:t>
            </a:r>
            <a:r>
              <a:rPr lang="en" sz="1550" dirty="0">
                <a:solidFill>
                  <a:srgbClr val="6A8759"/>
                </a:solidFill>
                <a:highlight>
                  <a:srgbClr val="2B2B2B"/>
                </a:highlight>
                <a:latin typeface="Roboto Mono"/>
                <a:ea typeface="Roboto Mono"/>
                <a:cs typeface="Roboto Mono"/>
                <a:sym typeface="Roboto Mono"/>
              </a:rPr>
              <a:t>'com.google.firebase:firebase-auth-ktx'</a:t>
            </a:r>
            <a:endParaRPr sz="2100" dirty="0">
              <a:solidFill>
                <a:srgbClr val="A9B7C6"/>
              </a:solidFill>
              <a:highlight>
                <a:srgbClr val="2B2B2B"/>
              </a:highlight>
              <a:latin typeface="Roboto Mono"/>
              <a:ea typeface="Roboto Mono"/>
              <a:cs typeface="Roboto Mono"/>
              <a:sym typeface="Roboto Mono"/>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3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Last Time</a:t>
            </a:r>
            <a:endParaRPr/>
          </a:p>
        </p:txBody>
      </p:sp>
      <p:sp>
        <p:nvSpPr>
          <p:cNvPr id="196" name="Google Shape;196;p3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81000" algn="l" rtl="0">
              <a:spcBef>
                <a:spcPts val="0"/>
              </a:spcBef>
              <a:spcAft>
                <a:spcPts val="0"/>
              </a:spcAft>
              <a:buSzPts val="2400"/>
              <a:buChar char="●"/>
            </a:pPr>
            <a:r>
              <a:rPr lang="en-US" sz="2800" dirty="0"/>
              <a:t>Team Game Development with Dice</a:t>
            </a:r>
          </a:p>
          <a:p>
            <a:pPr marL="457200" lvl="0" indent="-381000" algn="l" rtl="0">
              <a:spcBef>
                <a:spcPts val="0"/>
              </a:spcBef>
              <a:spcAft>
                <a:spcPts val="0"/>
              </a:spcAft>
              <a:buSzPts val="2400"/>
              <a:buChar char="●"/>
            </a:pPr>
            <a:r>
              <a:rPr lang="en-US" sz="2800" dirty="0"/>
              <a:t>Missing some individual in-class exercise submissions</a:t>
            </a:r>
          </a:p>
          <a:p>
            <a:pPr marL="457200" lvl="0" indent="-381000" algn="l" rtl="0">
              <a:spcBef>
                <a:spcPts val="0"/>
              </a:spcBef>
              <a:spcAft>
                <a:spcPts val="0"/>
              </a:spcAft>
              <a:buSzPts val="2400"/>
              <a:buChar char="●"/>
            </a:pPr>
            <a:r>
              <a:rPr lang="en-US" sz="2800" dirty="0"/>
              <a:t>Missing some project 1 check-in</a:t>
            </a:r>
          </a:p>
          <a:p>
            <a:pPr marL="457200" lvl="0" indent="-381000" algn="l" rtl="0">
              <a:spcBef>
                <a:spcPts val="0"/>
              </a:spcBef>
              <a:spcAft>
                <a:spcPts val="0"/>
              </a:spcAft>
              <a:buSzPts val="2400"/>
              <a:buChar char="●"/>
            </a:pPr>
            <a:r>
              <a:rPr lang="en-US" sz="2800" dirty="0"/>
              <a:t>Missing some project turn-ins</a:t>
            </a:r>
          </a:p>
          <a:p>
            <a:pPr marL="76200" lvl="0" indent="0" algn="l" rtl="0">
              <a:spcBef>
                <a:spcPts val="0"/>
              </a:spcBef>
              <a:spcAft>
                <a:spcPts val="0"/>
              </a:spcAft>
              <a:buSzPts val="2400"/>
              <a:buNone/>
            </a:pPr>
            <a:endParaRPr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Shape 432"/>
        <p:cNvGrpSpPr/>
        <p:nvPr/>
      </p:nvGrpSpPr>
      <p:grpSpPr>
        <a:xfrm>
          <a:off x="0" y="0"/>
          <a:ext cx="0" cy="0"/>
          <a:chOff x="0" y="0"/>
          <a:chExt cx="0" cy="0"/>
        </a:xfrm>
      </p:grpSpPr>
      <p:sp>
        <p:nvSpPr>
          <p:cNvPr id="433" name="Google Shape;433;p6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Setting Up a Firebase Project</a:t>
            </a:r>
            <a:endParaRPr dirty="0"/>
          </a:p>
        </p:txBody>
      </p:sp>
      <p:sp>
        <p:nvSpPr>
          <p:cNvPr id="434" name="Google Shape;434;p69"/>
          <p:cNvSpPr txBox="1">
            <a:spLocks noGrp="1"/>
          </p:cNvSpPr>
          <p:nvPr>
            <p:ph type="body" idx="1"/>
          </p:nvPr>
        </p:nvSpPr>
        <p:spPr>
          <a:xfrm>
            <a:off x="311700" y="1152475"/>
            <a:ext cx="8216400" cy="3191400"/>
          </a:xfrm>
          <a:prstGeom prst="rect">
            <a:avLst/>
          </a:prstGeom>
        </p:spPr>
        <p:txBody>
          <a:bodyPr spcFirstLastPara="1" wrap="square" lIns="91425" tIns="91425" rIns="91425" bIns="91425" anchor="t" anchorCtr="0">
            <a:noAutofit/>
          </a:bodyPr>
          <a:lstStyle/>
          <a:p>
            <a:pPr marL="457200" marR="0" lvl="0" indent="-381000" algn="l" rtl="0">
              <a:lnSpc>
                <a:spcPct val="115000"/>
              </a:lnSpc>
              <a:spcBef>
                <a:spcPts val="0"/>
              </a:spcBef>
              <a:spcAft>
                <a:spcPts val="0"/>
              </a:spcAft>
              <a:buClr>
                <a:schemeClr val="lt1"/>
              </a:buClr>
              <a:buSzPts val="2400"/>
              <a:buFont typeface="Proxima Nova"/>
              <a:buChar char="●"/>
            </a:pPr>
            <a:r>
              <a:rPr lang="en"/>
              <a:t>Follow the steps to set up for an Android application.</a:t>
            </a:r>
            <a:endParaRPr dirty="0"/>
          </a:p>
          <a:p>
            <a:pPr marL="914400" marR="0" lvl="1" indent="-342900" algn="l" rtl="0">
              <a:lnSpc>
                <a:spcPct val="115000"/>
              </a:lnSpc>
              <a:spcBef>
                <a:spcPts val="0"/>
              </a:spcBef>
              <a:spcAft>
                <a:spcPts val="0"/>
              </a:spcAft>
              <a:buSzPts val="1800"/>
              <a:buChar char="○"/>
            </a:pPr>
            <a:r>
              <a:rPr lang="en"/>
              <a:t>Make sure you run the app at least once after performing the steps.</a:t>
            </a:r>
            <a:endParaRPr dirty="0"/>
          </a:p>
          <a:p>
            <a:pPr marL="1371600" marR="0" lvl="2" indent="-342900" algn="l" rtl="0">
              <a:lnSpc>
                <a:spcPct val="115000"/>
              </a:lnSpc>
              <a:spcBef>
                <a:spcPts val="0"/>
              </a:spcBef>
              <a:spcAft>
                <a:spcPts val="0"/>
              </a:spcAft>
              <a:buSzPts val="1800"/>
              <a:buChar char="■"/>
            </a:pPr>
            <a:r>
              <a:rPr lang="en"/>
              <a:t>Sometimes this doesn’t always “work” right away...</a:t>
            </a:r>
            <a:endParaRPr dirty="0"/>
          </a:p>
        </p:txBody>
      </p:sp>
      <p:pic>
        <p:nvPicPr>
          <p:cNvPr id="435" name="Google Shape;435;p69"/>
          <p:cNvPicPr preferRelativeResize="0"/>
          <p:nvPr/>
        </p:nvPicPr>
        <p:blipFill>
          <a:blip r:embed="rId3">
            <a:alphaModFix/>
          </a:blip>
          <a:stretch>
            <a:fillRect/>
          </a:stretch>
        </p:blipFill>
        <p:spPr>
          <a:xfrm>
            <a:off x="1904013" y="3023474"/>
            <a:ext cx="5335975" cy="156192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Shape 439"/>
        <p:cNvGrpSpPr/>
        <p:nvPr/>
      </p:nvGrpSpPr>
      <p:grpSpPr>
        <a:xfrm>
          <a:off x="0" y="0"/>
          <a:ext cx="0" cy="0"/>
          <a:chOff x="0" y="0"/>
          <a:chExt cx="0" cy="0"/>
        </a:xfrm>
      </p:grpSpPr>
      <p:sp>
        <p:nvSpPr>
          <p:cNvPr id="440" name="Google Shape;440;p7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Setting Up a Firebase Project</a:t>
            </a:r>
            <a:endParaRPr dirty="0"/>
          </a:p>
        </p:txBody>
      </p:sp>
      <p:sp>
        <p:nvSpPr>
          <p:cNvPr id="441" name="Google Shape;441;p70"/>
          <p:cNvSpPr txBox="1">
            <a:spLocks noGrp="1"/>
          </p:cNvSpPr>
          <p:nvPr>
            <p:ph type="body" idx="1"/>
          </p:nvPr>
        </p:nvSpPr>
        <p:spPr>
          <a:xfrm>
            <a:off x="311700" y="1152475"/>
            <a:ext cx="8216400" cy="3191400"/>
          </a:xfrm>
          <a:prstGeom prst="rect">
            <a:avLst/>
          </a:prstGeom>
        </p:spPr>
        <p:txBody>
          <a:bodyPr spcFirstLastPara="1" wrap="square" lIns="91425" tIns="91425" rIns="91425" bIns="91425" anchor="t" anchorCtr="0">
            <a:noAutofit/>
          </a:bodyPr>
          <a:lstStyle/>
          <a:p>
            <a:pPr marL="457200" marR="0" lvl="0" indent="-381000" algn="l" rtl="0">
              <a:lnSpc>
                <a:spcPct val="115000"/>
              </a:lnSpc>
              <a:spcBef>
                <a:spcPts val="0"/>
              </a:spcBef>
              <a:spcAft>
                <a:spcPts val="0"/>
              </a:spcAft>
              <a:buClr>
                <a:schemeClr val="lt1"/>
              </a:buClr>
              <a:buSzPts val="2400"/>
              <a:buFont typeface="Proxima Nova"/>
              <a:buChar char="●"/>
            </a:pPr>
            <a:r>
              <a:rPr lang="en"/>
              <a:t>Follow the steps to set up for an Android application.</a:t>
            </a:r>
            <a:endParaRPr dirty="0"/>
          </a:p>
          <a:p>
            <a:pPr marL="914400" marR="0" lvl="1" indent="-342900" algn="l" rtl="0">
              <a:lnSpc>
                <a:spcPct val="115000"/>
              </a:lnSpc>
              <a:spcBef>
                <a:spcPts val="0"/>
              </a:spcBef>
              <a:spcAft>
                <a:spcPts val="0"/>
              </a:spcAft>
              <a:buSzPts val="1800"/>
              <a:buChar char="○"/>
            </a:pPr>
            <a:r>
              <a:rPr lang="en"/>
              <a:t>Make sure you run the app at least once after performing the steps.</a:t>
            </a:r>
            <a:endParaRPr dirty="0"/>
          </a:p>
          <a:p>
            <a:pPr marL="914400" marR="0" lvl="1" indent="-342900" algn="l" rtl="0">
              <a:lnSpc>
                <a:spcPct val="115000"/>
              </a:lnSpc>
              <a:spcBef>
                <a:spcPts val="0"/>
              </a:spcBef>
              <a:spcAft>
                <a:spcPts val="0"/>
              </a:spcAft>
              <a:buSzPts val="1800"/>
              <a:buChar char="○"/>
            </a:pPr>
            <a:r>
              <a:rPr lang="en"/>
              <a:t>You can also filter the logs for “Firebase” and see if the initialization was successful.</a:t>
            </a:r>
            <a:endParaRPr dirty="0"/>
          </a:p>
        </p:txBody>
      </p:sp>
      <p:sp>
        <p:nvSpPr>
          <p:cNvPr id="443" name="Google Shape;443;p70"/>
          <p:cNvSpPr/>
          <p:nvPr/>
        </p:nvSpPr>
        <p:spPr>
          <a:xfrm>
            <a:off x="3987725" y="3502375"/>
            <a:ext cx="2086500" cy="340200"/>
          </a:xfrm>
          <a:prstGeom prst="rect">
            <a:avLst/>
          </a:prstGeom>
          <a:noFill/>
          <a:ln w="2857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3" name="Picture 2">
            <a:extLst>
              <a:ext uri="{FF2B5EF4-FFF2-40B4-BE49-F238E27FC236}">
                <a16:creationId xmlns:a16="http://schemas.microsoft.com/office/drawing/2014/main" id="{3FD73CAE-1114-E29F-DE38-8CCA094FA83B}"/>
              </a:ext>
            </a:extLst>
          </p:cNvPr>
          <p:cNvPicPr>
            <a:picLocks noChangeAspect="1"/>
          </p:cNvPicPr>
          <p:nvPr/>
        </p:nvPicPr>
        <p:blipFill>
          <a:blip r:embed="rId3"/>
          <a:stretch>
            <a:fillRect/>
          </a:stretch>
        </p:blipFill>
        <p:spPr>
          <a:xfrm>
            <a:off x="0" y="2968232"/>
            <a:ext cx="9144000" cy="1367563"/>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Shape 447"/>
        <p:cNvGrpSpPr/>
        <p:nvPr/>
      </p:nvGrpSpPr>
      <p:grpSpPr>
        <a:xfrm>
          <a:off x="0" y="0"/>
          <a:ext cx="0" cy="0"/>
          <a:chOff x="0" y="0"/>
          <a:chExt cx="0" cy="0"/>
        </a:xfrm>
      </p:grpSpPr>
      <p:sp>
        <p:nvSpPr>
          <p:cNvPr id="448" name="Google Shape;448;p7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Setting Up a Firebase Project</a:t>
            </a:r>
            <a:endParaRPr dirty="0"/>
          </a:p>
          <a:p>
            <a:pPr marL="0" lvl="0" indent="0" algn="l" rtl="0">
              <a:spcBef>
                <a:spcPts val="0"/>
              </a:spcBef>
              <a:spcAft>
                <a:spcPts val="0"/>
              </a:spcAft>
              <a:buNone/>
            </a:pPr>
            <a:endParaRPr dirty="0"/>
          </a:p>
        </p:txBody>
      </p:sp>
      <p:sp>
        <p:nvSpPr>
          <p:cNvPr id="449" name="Google Shape;449;p71"/>
          <p:cNvSpPr txBox="1">
            <a:spLocks noGrp="1"/>
          </p:cNvSpPr>
          <p:nvPr>
            <p:ph type="body" idx="1"/>
          </p:nvPr>
        </p:nvSpPr>
        <p:spPr>
          <a:xfrm>
            <a:off x="311700" y="1152475"/>
            <a:ext cx="8520600" cy="873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This error usually means your JSON file is in the wrong location.</a:t>
            </a:r>
            <a:endParaRPr dirty="0">
              <a:solidFill>
                <a:srgbClr val="6A8759"/>
              </a:solidFill>
            </a:endParaRPr>
          </a:p>
        </p:txBody>
      </p:sp>
      <p:pic>
        <p:nvPicPr>
          <p:cNvPr id="450" name="Google Shape;450;p71"/>
          <p:cNvPicPr preferRelativeResize="0"/>
          <p:nvPr/>
        </p:nvPicPr>
        <p:blipFill>
          <a:blip r:embed="rId3">
            <a:alphaModFix/>
          </a:blip>
          <a:stretch>
            <a:fillRect/>
          </a:stretch>
        </p:blipFill>
        <p:spPr>
          <a:xfrm>
            <a:off x="152400" y="3043150"/>
            <a:ext cx="8839202" cy="1153206"/>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Shape 454"/>
        <p:cNvGrpSpPr/>
        <p:nvPr/>
      </p:nvGrpSpPr>
      <p:grpSpPr>
        <a:xfrm>
          <a:off x="0" y="0"/>
          <a:ext cx="0" cy="0"/>
          <a:chOff x="0" y="0"/>
          <a:chExt cx="0" cy="0"/>
        </a:xfrm>
      </p:grpSpPr>
      <p:sp>
        <p:nvSpPr>
          <p:cNvPr id="455" name="Google Shape;455;p7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Enabling Authentication</a:t>
            </a:r>
            <a:endParaRPr dirty="0"/>
          </a:p>
        </p:txBody>
      </p:sp>
      <p:sp>
        <p:nvSpPr>
          <p:cNvPr id="456" name="Google Shape;456;p72"/>
          <p:cNvSpPr txBox="1">
            <a:spLocks noGrp="1"/>
          </p:cNvSpPr>
          <p:nvPr>
            <p:ph type="body" idx="1"/>
          </p:nvPr>
        </p:nvSpPr>
        <p:spPr>
          <a:xfrm>
            <a:off x="311700" y="1152475"/>
            <a:ext cx="8376300" cy="3191400"/>
          </a:xfrm>
          <a:prstGeom prst="rect">
            <a:avLst/>
          </a:prstGeom>
        </p:spPr>
        <p:txBody>
          <a:bodyPr spcFirstLastPara="1" wrap="square" lIns="91425" tIns="91425" rIns="91425" bIns="91425" anchor="t" anchorCtr="0">
            <a:noAutofit/>
          </a:bodyPr>
          <a:lstStyle/>
          <a:p>
            <a:pPr marL="457200" marR="0" lvl="0" indent="-381000" algn="l" rtl="0">
              <a:lnSpc>
                <a:spcPct val="115000"/>
              </a:lnSpc>
              <a:spcBef>
                <a:spcPts val="0"/>
              </a:spcBef>
              <a:spcAft>
                <a:spcPts val="0"/>
              </a:spcAft>
              <a:buClr>
                <a:schemeClr val="lt1"/>
              </a:buClr>
              <a:buSzPts val="2400"/>
              <a:buFont typeface="Proxima Nova"/>
              <a:buChar char="●"/>
            </a:pPr>
            <a:r>
              <a:rPr lang="en"/>
              <a:t>You have to explicitly enable Authentication for the methods you want.</a:t>
            </a:r>
            <a:endParaRPr dirty="0"/>
          </a:p>
          <a:p>
            <a:pPr marL="457200" marR="0" lvl="0" indent="-381000" algn="l" rtl="0">
              <a:lnSpc>
                <a:spcPct val="115000"/>
              </a:lnSpc>
              <a:spcBef>
                <a:spcPts val="0"/>
              </a:spcBef>
              <a:spcAft>
                <a:spcPts val="0"/>
              </a:spcAft>
              <a:buSzPts val="2400"/>
              <a:buChar char="●"/>
            </a:pPr>
            <a:r>
              <a:rPr lang="en"/>
              <a:t>We’ll do Email / Password for today.</a:t>
            </a:r>
            <a:endParaRPr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Shape 460"/>
        <p:cNvGrpSpPr/>
        <p:nvPr/>
      </p:nvGrpSpPr>
      <p:grpSpPr>
        <a:xfrm>
          <a:off x="0" y="0"/>
          <a:ext cx="0" cy="0"/>
          <a:chOff x="0" y="0"/>
          <a:chExt cx="0" cy="0"/>
        </a:xfrm>
      </p:grpSpPr>
      <p:sp>
        <p:nvSpPr>
          <p:cNvPr id="461" name="Google Shape;461;p7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Enabling Authentication</a:t>
            </a:r>
            <a:endParaRPr dirty="0"/>
          </a:p>
        </p:txBody>
      </p:sp>
      <p:pic>
        <p:nvPicPr>
          <p:cNvPr id="462" name="Google Shape;462;p73"/>
          <p:cNvPicPr preferRelativeResize="0"/>
          <p:nvPr/>
        </p:nvPicPr>
        <p:blipFill>
          <a:blip r:embed="rId3">
            <a:alphaModFix/>
          </a:blip>
          <a:stretch>
            <a:fillRect/>
          </a:stretch>
        </p:blipFill>
        <p:spPr>
          <a:xfrm>
            <a:off x="152400" y="1170125"/>
            <a:ext cx="8839202" cy="371035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Shape 466"/>
        <p:cNvGrpSpPr/>
        <p:nvPr/>
      </p:nvGrpSpPr>
      <p:grpSpPr>
        <a:xfrm>
          <a:off x="0" y="0"/>
          <a:ext cx="0" cy="0"/>
          <a:chOff x="0" y="0"/>
          <a:chExt cx="0" cy="0"/>
        </a:xfrm>
      </p:grpSpPr>
      <p:sp>
        <p:nvSpPr>
          <p:cNvPr id="467" name="Google Shape;467;p7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Enabling Authentication</a:t>
            </a:r>
            <a:endParaRPr dirty="0"/>
          </a:p>
        </p:txBody>
      </p:sp>
      <p:pic>
        <p:nvPicPr>
          <p:cNvPr id="468" name="Google Shape;468;p74"/>
          <p:cNvPicPr preferRelativeResize="0"/>
          <p:nvPr/>
        </p:nvPicPr>
        <p:blipFill>
          <a:blip r:embed="rId3">
            <a:alphaModFix/>
          </a:blip>
          <a:stretch>
            <a:fillRect/>
          </a:stretch>
        </p:blipFill>
        <p:spPr>
          <a:xfrm>
            <a:off x="152400" y="1170125"/>
            <a:ext cx="8839201" cy="3386103"/>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Shape 472"/>
        <p:cNvGrpSpPr/>
        <p:nvPr/>
      </p:nvGrpSpPr>
      <p:grpSpPr>
        <a:xfrm>
          <a:off x="0" y="0"/>
          <a:ext cx="0" cy="0"/>
          <a:chOff x="0" y="0"/>
          <a:chExt cx="0" cy="0"/>
        </a:xfrm>
      </p:grpSpPr>
      <p:sp>
        <p:nvSpPr>
          <p:cNvPr id="473" name="Google Shape;473;p7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Enabling Authentication</a:t>
            </a:r>
            <a:endParaRPr dirty="0"/>
          </a:p>
        </p:txBody>
      </p:sp>
      <p:sp>
        <p:nvSpPr>
          <p:cNvPr id="474" name="Google Shape;474;p75"/>
          <p:cNvSpPr txBox="1">
            <a:spLocks noGrp="1"/>
          </p:cNvSpPr>
          <p:nvPr>
            <p:ph type="body" idx="1"/>
          </p:nvPr>
        </p:nvSpPr>
        <p:spPr>
          <a:xfrm>
            <a:off x="311700" y="1152475"/>
            <a:ext cx="8376300" cy="3191400"/>
          </a:xfrm>
          <a:prstGeom prst="rect">
            <a:avLst/>
          </a:prstGeom>
        </p:spPr>
        <p:txBody>
          <a:bodyPr spcFirstLastPara="1" wrap="square" lIns="91425" tIns="91425" rIns="91425" bIns="91425" anchor="t" anchorCtr="0">
            <a:noAutofit/>
          </a:bodyPr>
          <a:lstStyle/>
          <a:p>
            <a:pPr marL="457200" marR="0" lvl="0" indent="-381000" algn="l" rtl="0">
              <a:lnSpc>
                <a:spcPct val="115000"/>
              </a:lnSpc>
              <a:spcBef>
                <a:spcPts val="0"/>
              </a:spcBef>
              <a:spcAft>
                <a:spcPts val="0"/>
              </a:spcAft>
              <a:buSzPts val="2400"/>
              <a:buChar char="●"/>
            </a:pPr>
            <a:r>
              <a:rPr lang="en"/>
              <a:t>We won’t use it today -- but you can also configure email templates (e.g. for email verification, password reset, etc.).</a:t>
            </a:r>
            <a:endParaRPr dirty="0"/>
          </a:p>
          <a:p>
            <a:pPr marL="914400" marR="0" lvl="1" indent="-342900" algn="l" rtl="0">
              <a:lnSpc>
                <a:spcPct val="115000"/>
              </a:lnSpc>
              <a:spcBef>
                <a:spcPts val="0"/>
              </a:spcBef>
              <a:spcAft>
                <a:spcPts val="0"/>
              </a:spcAft>
              <a:buSzPts val="1800"/>
              <a:buChar char="○"/>
            </a:pPr>
            <a:r>
              <a:rPr lang="en"/>
              <a:t>You can trigger these events from Kotlin code too!</a:t>
            </a:r>
            <a:endParaRPr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Shape 478"/>
        <p:cNvGrpSpPr/>
        <p:nvPr/>
      </p:nvGrpSpPr>
      <p:grpSpPr>
        <a:xfrm>
          <a:off x="0" y="0"/>
          <a:ext cx="0" cy="0"/>
          <a:chOff x="0" y="0"/>
          <a:chExt cx="0" cy="0"/>
        </a:xfrm>
      </p:grpSpPr>
      <p:sp>
        <p:nvSpPr>
          <p:cNvPr id="479" name="Google Shape;479;p7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Enabling Authentication</a:t>
            </a:r>
            <a:endParaRPr dirty="0"/>
          </a:p>
        </p:txBody>
      </p:sp>
      <p:pic>
        <p:nvPicPr>
          <p:cNvPr id="480" name="Google Shape;480;p76"/>
          <p:cNvPicPr preferRelativeResize="0"/>
          <p:nvPr/>
        </p:nvPicPr>
        <p:blipFill>
          <a:blip r:embed="rId3">
            <a:alphaModFix/>
          </a:blip>
          <a:stretch>
            <a:fillRect/>
          </a:stretch>
        </p:blipFill>
        <p:spPr>
          <a:xfrm>
            <a:off x="1603313" y="1134575"/>
            <a:ext cx="5937381" cy="3820973"/>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Google Shape;485;p7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Sign Up</a:t>
            </a:r>
            <a:endParaRPr dirty="0"/>
          </a:p>
        </p:txBody>
      </p:sp>
      <p:sp>
        <p:nvSpPr>
          <p:cNvPr id="486" name="Google Shape;486;p77"/>
          <p:cNvSpPr txBox="1">
            <a:spLocks noGrp="1"/>
          </p:cNvSpPr>
          <p:nvPr>
            <p:ph type="body" idx="1"/>
          </p:nvPr>
        </p:nvSpPr>
        <p:spPr>
          <a:xfrm>
            <a:off x="311700" y="1152475"/>
            <a:ext cx="5027100" cy="3416400"/>
          </a:xfrm>
          <a:prstGeom prst="rect">
            <a:avLst/>
          </a:prstGeom>
        </p:spPr>
        <p:txBody>
          <a:bodyPr spcFirstLastPara="1" wrap="square" lIns="91425" tIns="91425" rIns="91425" bIns="91425" anchor="t" anchorCtr="0">
            <a:noAutofit/>
          </a:bodyPr>
          <a:lstStyle/>
          <a:p>
            <a:pPr marL="457200" lvl="0" indent="-381000" algn="l" rtl="0">
              <a:spcBef>
                <a:spcPts val="0"/>
              </a:spcBef>
              <a:spcAft>
                <a:spcPts val="0"/>
              </a:spcAft>
              <a:buSzPts val="2400"/>
              <a:buChar char="●"/>
            </a:pPr>
            <a:r>
              <a:rPr lang="en"/>
              <a:t>Now we’re ready to actually write some code.</a:t>
            </a:r>
            <a:br>
              <a:rPr lang="en"/>
            </a:br>
            <a:endParaRPr dirty="0"/>
          </a:p>
          <a:p>
            <a:pPr marL="457200" lvl="0" indent="-381000" algn="l" rtl="0">
              <a:spcBef>
                <a:spcPts val="0"/>
              </a:spcBef>
              <a:spcAft>
                <a:spcPts val="0"/>
              </a:spcAft>
              <a:buSzPts val="2400"/>
              <a:buChar char="●"/>
            </a:pPr>
            <a:r>
              <a:rPr lang="en"/>
              <a:t>We don’t have any user accounts created, so we need to update our Login screen to have a Sign Up button.</a:t>
            </a:r>
            <a:endParaRPr dirty="0"/>
          </a:p>
          <a:p>
            <a:pPr marL="914400" lvl="1" indent="-342900" algn="l" rtl="0">
              <a:spcBef>
                <a:spcPts val="0"/>
              </a:spcBef>
              <a:spcAft>
                <a:spcPts val="0"/>
              </a:spcAft>
              <a:buSzPts val="1800"/>
              <a:buChar char="○"/>
            </a:pPr>
            <a:r>
              <a:rPr lang="en"/>
              <a:t>Users will supply email / password.</a:t>
            </a:r>
            <a:endParaRPr dirty="0"/>
          </a:p>
        </p:txBody>
      </p:sp>
      <p:pic>
        <p:nvPicPr>
          <p:cNvPr id="487" name="Google Shape;487;p77"/>
          <p:cNvPicPr preferRelativeResize="0"/>
          <p:nvPr/>
        </p:nvPicPr>
        <p:blipFill>
          <a:blip r:embed="rId3">
            <a:alphaModFix/>
          </a:blip>
          <a:stretch>
            <a:fillRect/>
          </a:stretch>
        </p:blipFill>
        <p:spPr>
          <a:xfrm>
            <a:off x="6405313" y="1107950"/>
            <a:ext cx="2149300" cy="3820978"/>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sp>
        <p:nvSpPr>
          <p:cNvPr id="492" name="Google Shape;492;p7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Sign Up</a:t>
            </a:r>
            <a:endParaRPr dirty="0"/>
          </a:p>
        </p:txBody>
      </p:sp>
      <p:sp>
        <p:nvSpPr>
          <p:cNvPr id="493" name="Google Shape;493;p78"/>
          <p:cNvSpPr txBox="1">
            <a:spLocks noGrp="1"/>
          </p:cNvSpPr>
          <p:nvPr>
            <p:ph type="body" idx="1"/>
          </p:nvPr>
        </p:nvSpPr>
        <p:spPr>
          <a:xfrm>
            <a:off x="311700" y="1152475"/>
            <a:ext cx="5027100" cy="3416400"/>
          </a:xfrm>
          <a:prstGeom prst="rect">
            <a:avLst/>
          </a:prstGeom>
        </p:spPr>
        <p:txBody>
          <a:bodyPr spcFirstLastPara="1" wrap="square" lIns="91425" tIns="91425" rIns="91425" bIns="91425" anchor="t" anchorCtr="0">
            <a:noAutofit/>
          </a:bodyPr>
          <a:lstStyle/>
          <a:p>
            <a:pPr marL="457200" marR="0" lvl="0" indent="-381000" algn="l" rtl="0">
              <a:lnSpc>
                <a:spcPct val="115000"/>
              </a:lnSpc>
              <a:spcBef>
                <a:spcPts val="0"/>
              </a:spcBef>
              <a:spcAft>
                <a:spcPts val="0"/>
              </a:spcAft>
              <a:buClr>
                <a:schemeClr val="lt1"/>
              </a:buClr>
              <a:buSzPts val="2400"/>
              <a:buFont typeface="Proxima Nova"/>
              <a:buChar char="●"/>
            </a:pPr>
            <a:r>
              <a:rPr lang="en"/>
              <a:t>For Project 2, you’ll have a </a:t>
            </a:r>
            <a:r>
              <a:rPr lang="en" b="1">
                <a:solidFill>
                  <a:schemeClr val="lt2"/>
                </a:solidFill>
              </a:rPr>
              <a:t>dedicated</a:t>
            </a:r>
            <a:r>
              <a:rPr lang="en"/>
              <a:t> Sign Up screen (where the user also has to type their password twice).</a:t>
            </a:r>
            <a:endParaRPr dirty="0"/>
          </a:p>
        </p:txBody>
      </p:sp>
      <p:pic>
        <p:nvPicPr>
          <p:cNvPr id="494" name="Google Shape;494;p78"/>
          <p:cNvPicPr preferRelativeResize="0"/>
          <p:nvPr/>
        </p:nvPicPr>
        <p:blipFill>
          <a:blip r:embed="rId3">
            <a:alphaModFix/>
          </a:blip>
          <a:stretch>
            <a:fillRect/>
          </a:stretch>
        </p:blipFill>
        <p:spPr>
          <a:xfrm>
            <a:off x="6405313" y="1107950"/>
            <a:ext cx="2149300" cy="3820978"/>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3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Today</a:t>
            </a:r>
            <a:endParaRPr/>
          </a:p>
        </p:txBody>
      </p:sp>
      <p:sp>
        <p:nvSpPr>
          <p:cNvPr id="202" name="Google Shape;202;p3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81000" algn="l" rtl="0">
              <a:spcBef>
                <a:spcPts val="0"/>
              </a:spcBef>
              <a:spcAft>
                <a:spcPts val="0"/>
              </a:spcAft>
              <a:buSzPts val="2400"/>
              <a:buChar char="●"/>
            </a:pPr>
            <a:r>
              <a:rPr lang="en" sz="4000" dirty="0"/>
              <a:t>Firebase</a:t>
            </a:r>
            <a:endParaRPr sz="4000" dirty="0"/>
          </a:p>
          <a:p>
            <a:pPr marL="914400" lvl="1" indent="-342900" algn="l" rtl="0">
              <a:spcBef>
                <a:spcPts val="0"/>
              </a:spcBef>
              <a:spcAft>
                <a:spcPts val="0"/>
              </a:spcAft>
              <a:buSzPts val="1800"/>
              <a:buChar char="○"/>
            </a:pPr>
            <a:r>
              <a:rPr lang="en" sz="3200" dirty="0"/>
              <a:t>Authentication</a:t>
            </a:r>
            <a:endParaRPr sz="3200" dirty="0"/>
          </a:p>
          <a:p>
            <a:pPr marL="914400" lvl="1" indent="-342900" algn="l" rtl="0">
              <a:spcBef>
                <a:spcPts val="0"/>
              </a:spcBef>
              <a:spcAft>
                <a:spcPts val="0"/>
              </a:spcAft>
              <a:buSzPts val="1800"/>
              <a:buChar char="○"/>
            </a:pPr>
            <a:r>
              <a:rPr lang="en" sz="3200" dirty="0"/>
              <a:t>Realtime Database (probably next week)</a:t>
            </a:r>
          </a:p>
          <a:p>
            <a:pPr marL="914400" lvl="1" indent="-342900" algn="l" rtl="0">
              <a:spcBef>
                <a:spcPts val="0"/>
              </a:spcBef>
              <a:spcAft>
                <a:spcPts val="0"/>
              </a:spcAft>
              <a:buSzPts val="1800"/>
              <a:buChar char="○"/>
            </a:pPr>
            <a:r>
              <a:rPr lang="en" sz="3200" dirty="0"/>
              <a:t>Crashalytics/analytics</a:t>
            </a:r>
          </a:p>
          <a:p>
            <a:pPr indent="-342900">
              <a:buSzPts val="1800"/>
              <a:buChar char="○"/>
            </a:pPr>
            <a:r>
              <a:rPr lang="en" sz="3800" dirty="0"/>
              <a:t>Project 2</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98"/>
        <p:cNvGrpSpPr/>
        <p:nvPr/>
      </p:nvGrpSpPr>
      <p:grpSpPr>
        <a:xfrm>
          <a:off x="0" y="0"/>
          <a:ext cx="0" cy="0"/>
          <a:chOff x="0" y="0"/>
          <a:chExt cx="0" cy="0"/>
        </a:xfrm>
      </p:grpSpPr>
      <p:sp>
        <p:nvSpPr>
          <p:cNvPr id="499" name="Google Shape;499;p7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Sign Up</a:t>
            </a:r>
            <a:endParaRPr dirty="0"/>
          </a:p>
        </p:txBody>
      </p:sp>
      <p:sp>
        <p:nvSpPr>
          <p:cNvPr id="500" name="Google Shape;500;p79"/>
          <p:cNvSpPr txBox="1">
            <a:spLocks noGrp="1"/>
          </p:cNvSpPr>
          <p:nvPr>
            <p:ph type="body" idx="1"/>
          </p:nvPr>
        </p:nvSpPr>
        <p:spPr>
          <a:xfrm>
            <a:off x="311700" y="1152475"/>
            <a:ext cx="5027100" cy="3416400"/>
          </a:xfrm>
          <a:prstGeom prst="rect">
            <a:avLst/>
          </a:prstGeom>
        </p:spPr>
        <p:txBody>
          <a:bodyPr spcFirstLastPara="1" wrap="square" lIns="91425" tIns="91425" rIns="91425" bIns="91425" anchor="t" anchorCtr="0">
            <a:noAutofit/>
          </a:bodyPr>
          <a:lstStyle/>
          <a:p>
            <a:pPr marL="457200" marR="0" lvl="0" indent="-381000" algn="l" rtl="0">
              <a:lnSpc>
                <a:spcPct val="115000"/>
              </a:lnSpc>
              <a:spcBef>
                <a:spcPts val="0"/>
              </a:spcBef>
              <a:spcAft>
                <a:spcPts val="0"/>
              </a:spcAft>
              <a:buClr>
                <a:schemeClr val="lt1"/>
              </a:buClr>
              <a:buSzPts val="2400"/>
              <a:buFont typeface="Proxima Nova"/>
              <a:buChar char="●"/>
            </a:pPr>
            <a:r>
              <a:rPr lang="en" dirty="0"/>
              <a:t>For Project 2, you’ll have a </a:t>
            </a:r>
            <a:r>
              <a:rPr lang="en" b="1" dirty="0">
                <a:solidFill>
                  <a:schemeClr val="lt2"/>
                </a:solidFill>
              </a:rPr>
              <a:t>dedicated</a:t>
            </a:r>
            <a:r>
              <a:rPr lang="en" dirty="0"/>
              <a:t> Sign Up screen (where the user also has to type their password twice).</a:t>
            </a:r>
            <a:br>
              <a:rPr lang="en" dirty="0"/>
            </a:br>
            <a:endParaRPr dirty="0"/>
          </a:p>
          <a:p>
            <a:pPr marL="457200" marR="0" lvl="0" indent="-381000" algn="l" rtl="0">
              <a:lnSpc>
                <a:spcPct val="115000"/>
              </a:lnSpc>
              <a:spcBef>
                <a:spcPts val="0"/>
              </a:spcBef>
              <a:spcAft>
                <a:spcPts val="0"/>
              </a:spcAft>
              <a:buSzPts val="2400"/>
              <a:buChar char="●"/>
            </a:pPr>
            <a:r>
              <a:rPr lang="en" dirty="0"/>
              <a:t>For the sake of time, Yelp Sign Up button will just register with the username / password inputted. </a:t>
            </a:r>
            <a:endParaRPr dirty="0"/>
          </a:p>
        </p:txBody>
      </p:sp>
      <p:pic>
        <p:nvPicPr>
          <p:cNvPr id="501" name="Google Shape;501;p79"/>
          <p:cNvPicPr preferRelativeResize="0"/>
          <p:nvPr/>
        </p:nvPicPr>
        <p:blipFill>
          <a:blip r:embed="rId3">
            <a:alphaModFix/>
          </a:blip>
          <a:stretch>
            <a:fillRect/>
          </a:stretch>
        </p:blipFill>
        <p:spPr>
          <a:xfrm>
            <a:off x="6405313" y="1107950"/>
            <a:ext cx="2149300" cy="3820978"/>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6" name="Google Shape;506;p8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Sign Up</a:t>
            </a:r>
            <a:endParaRPr dirty="0"/>
          </a:p>
        </p:txBody>
      </p:sp>
      <p:sp>
        <p:nvSpPr>
          <p:cNvPr id="507" name="Google Shape;507;p80"/>
          <p:cNvSpPr txBox="1">
            <a:spLocks noGrp="1"/>
          </p:cNvSpPr>
          <p:nvPr>
            <p:ph type="body" idx="1"/>
          </p:nvPr>
        </p:nvSpPr>
        <p:spPr>
          <a:xfrm>
            <a:off x="311700" y="1152475"/>
            <a:ext cx="8520600" cy="917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First, get an instance of the Authentication SDK in our LoginActivity.</a:t>
            </a:r>
            <a:endParaRPr dirty="0"/>
          </a:p>
        </p:txBody>
      </p:sp>
      <p:sp>
        <p:nvSpPr>
          <p:cNvPr id="508" name="Google Shape;508;p80"/>
          <p:cNvSpPr txBox="1"/>
          <p:nvPr/>
        </p:nvSpPr>
        <p:spPr>
          <a:xfrm>
            <a:off x="311700" y="1821100"/>
            <a:ext cx="8465100" cy="300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a:solidFill>
                  <a:srgbClr val="808080"/>
                </a:solidFill>
                <a:highlight>
                  <a:srgbClr val="2B2B2B"/>
                </a:highlight>
                <a:latin typeface="Roboto Mono"/>
                <a:ea typeface="Roboto Mono"/>
                <a:cs typeface="Roboto Mono"/>
                <a:sym typeface="Roboto Mono"/>
              </a:rPr>
              <a:t>// lateinit because Firebase recommends initializing in onCreate</a:t>
            </a:r>
            <a:endParaRPr sz="1600" dirty="0">
              <a:solidFill>
                <a:srgbClr val="808080"/>
              </a:solidFill>
              <a:highlight>
                <a:srgbClr val="2B2B2B"/>
              </a:highlight>
              <a:latin typeface="Roboto Mono"/>
              <a:ea typeface="Roboto Mono"/>
              <a:cs typeface="Roboto Mono"/>
              <a:sym typeface="Roboto Mono"/>
            </a:endParaRPr>
          </a:p>
          <a:p>
            <a:pPr marL="0" lvl="0" indent="0" algn="l" rtl="0">
              <a:spcBef>
                <a:spcPts val="0"/>
              </a:spcBef>
              <a:spcAft>
                <a:spcPts val="0"/>
              </a:spcAft>
              <a:buNone/>
            </a:pPr>
            <a:r>
              <a:rPr lang="en" sz="1600">
                <a:solidFill>
                  <a:srgbClr val="CC7832"/>
                </a:solidFill>
                <a:highlight>
                  <a:srgbClr val="2B2B2B"/>
                </a:highlight>
                <a:latin typeface="Roboto Mono"/>
                <a:ea typeface="Roboto Mono"/>
                <a:cs typeface="Roboto Mono"/>
                <a:sym typeface="Roboto Mono"/>
              </a:rPr>
              <a:t>private lateinit var </a:t>
            </a:r>
            <a:r>
              <a:rPr lang="en" sz="1600">
                <a:solidFill>
                  <a:srgbClr val="9876AA"/>
                </a:solidFill>
                <a:highlight>
                  <a:srgbClr val="2B2B2B"/>
                </a:highlight>
                <a:latin typeface="Roboto Mono"/>
                <a:ea typeface="Roboto Mono"/>
                <a:cs typeface="Roboto Mono"/>
                <a:sym typeface="Roboto Mono"/>
              </a:rPr>
              <a:t>firebaseAuth</a:t>
            </a:r>
            <a:r>
              <a:rPr lang="en" sz="1600">
                <a:solidFill>
                  <a:srgbClr val="A9B7C6"/>
                </a:solidFill>
                <a:highlight>
                  <a:srgbClr val="2B2B2B"/>
                </a:highlight>
                <a:latin typeface="Roboto Mono"/>
                <a:ea typeface="Roboto Mono"/>
                <a:cs typeface="Roboto Mono"/>
                <a:sym typeface="Roboto Mono"/>
              </a:rPr>
              <a:t>: FirebaseAuth</a:t>
            </a:r>
            <a:endParaRPr sz="1600" dirty="0">
              <a:solidFill>
                <a:srgbClr val="A9B7C6"/>
              </a:solidFill>
              <a:highlight>
                <a:srgbClr val="2B2B2B"/>
              </a:highlight>
              <a:latin typeface="Roboto Mono"/>
              <a:ea typeface="Roboto Mono"/>
              <a:cs typeface="Roboto Mono"/>
              <a:sym typeface="Roboto Mono"/>
            </a:endParaRPr>
          </a:p>
          <a:p>
            <a:pPr marL="0" lvl="0" indent="0" algn="l" rtl="0">
              <a:spcBef>
                <a:spcPts val="0"/>
              </a:spcBef>
              <a:spcAft>
                <a:spcPts val="0"/>
              </a:spcAft>
              <a:buNone/>
            </a:pPr>
            <a:endParaRPr sz="1600" dirty="0">
              <a:solidFill>
                <a:srgbClr val="A9B7C6"/>
              </a:solidFill>
              <a:highlight>
                <a:srgbClr val="2B2B2B"/>
              </a:highlight>
              <a:latin typeface="Roboto Mono"/>
              <a:ea typeface="Roboto Mono"/>
              <a:cs typeface="Roboto Mono"/>
              <a:sym typeface="Roboto Mono"/>
            </a:endParaRPr>
          </a:p>
          <a:p>
            <a:pPr marL="0" lvl="0" indent="0" algn="l" rtl="0">
              <a:spcBef>
                <a:spcPts val="0"/>
              </a:spcBef>
              <a:spcAft>
                <a:spcPts val="0"/>
              </a:spcAft>
              <a:buNone/>
            </a:pPr>
            <a:endParaRPr sz="1600" i="1" dirty="0">
              <a:solidFill>
                <a:srgbClr val="629755"/>
              </a:solidFill>
              <a:highlight>
                <a:srgbClr val="2B2B2B"/>
              </a:highlight>
              <a:latin typeface="Roboto Mono"/>
              <a:ea typeface="Roboto Mono"/>
              <a:cs typeface="Roboto Mono"/>
              <a:sym typeface="Roboto Mono"/>
            </a:endParaRPr>
          </a:p>
          <a:p>
            <a:pPr marL="0" lvl="0" indent="0" algn="l" rtl="0">
              <a:spcBef>
                <a:spcPts val="0"/>
              </a:spcBef>
              <a:spcAft>
                <a:spcPts val="0"/>
              </a:spcAft>
              <a:buNone/>
            </a:pPr>
            <a:r>
              <a:rPr lang="en" sz="1600">
                <a:solidFill>
                  <a:srgbClr val="CC7832"/>
                </a:solidFill>
                <a:highlight>
                  <a:srgbClr val="2B2B2B"/>
                </a:highlight>
                <a:latin typeface="Roboto Mono"/>
                <a:ea typeface="Roboto Mono"/>
                <a:cs typeface="Roboto Mono"/>
                <a:sym typeface="Roboto Mono"/>
              </a:rPr>
              <a:t>override fun </a:t>
            </a:r>
            <a:r>
              <a:rPr lang="en" sz="1600">
                <a:solidFill>
                  <a:srgbClr val="FFC66D"/>
                </a:solidFill>
                <a:highlight>
                  <a:srgbClr val="2B2B2B"/>
                </a:highlight>
                <a:latin typeface="Roboto Mono"/>
                <a:ea typeface="Roboto Mono"/>
                <a:cs typeface="Roboto Mono"/>
                <a:sym typeface="Roboto Mono"/>
              </a:rPr>
              <a:t>onCreate</a:t>
            </a:r>
            <a:r>
              <a:rPr lang="en" sz="1600">
                <a:solidFill>
                  <a:srgbClr val="A9B7C6"/>
                </a:solidFill>
                <a:highlight>
                  <a:srgbClr val="2B2B2B"/>
                </a:highlight>
                <a:latin typeface="Roboto Mono"/>
                <a:ea typeface="Roboto Mono"/>
                <a:cs typeface="Roboto Mono"/>
                <a:sym typeface="Roboto Mono"/>
              </a:rPr>
              <a:t>(savedInstanceState: Bundle?) {</a:t>
            </a:r>
            <a:endParaRPr sz="1600" dirty="0">
              <a:solidFill>
                <a:srgbClr val="A9B7C6"/>
              </a:solidFill>
              <a:highlight>
                <a:srgbClr val="2B2B2B"/>
              </a:highlight>
              <a:latin typeface="Roboto Mono"/>
              <a:ea typeface="Roboto Mono"/>
              <a:cs typeface="Roboto Mono"/>
              <a:sym typeface="Roboto Mono"/>
            </a:endParaRPr>
          </a:p>
          <a:p>
            <a:pPr marL="0" lvl="0" indent="0" algn="l" rtl="0">
              <a:spcBef>
                <a:spcPts val="0"/>
              </a:spcBef>
              <a:spcAft>
                <a:spcPts val="0"/>
              </a:spcAft>
              <a:buNone/>
            </a:pPr>
            <a:r>
              <a:rPr lang="en" sz="1600">
                <a:solidFill>
                  <a:srgbClr val="A9B7C6"/>
                </a:solidFill>
                <a:highlight>
                  <a:srgbClr val="2B2B2B"/>
                </a:highlight>
                <a:latin typeface="Roboto Mono"/>
                <a:ea typeface="Roboto Mono"/>
                <a:cs typeface="Roboto Mono"/>
                <a:sym typeface="Roboto Mono"/>
              </a:rPr>
              <a:t>   </a:t>
            </a:r>
            <a:r>
              <a:rPr lang="en" sz="1600">
                <a:solidFill>
                  <a:srgbClr val="CC7832"/>
                </a:solidFill>
                <a:highlight>
                  <a:srgbClr val="2B2B2B"/>
                </a:highlight>
                <a:latin typeface="Roboto Mono"/>
                <a:ea typeface="Roboto Mono"/>
                <a:cs typeface="Roboto Mono"/>
                <a:sym typeface="Roboto Mono"/>
              </a:rPr>
              <a:t>super</a:t>
            </a:r>
            <a:r>
              <a:rPr lang="en" sz="1600">
                <a:solidFill>
                  <a:srgbClr val="A9B7C6"/>
                </a:solidFill>
                <a:highlight>
                  <a:srgbClr val="2B2B2B"/>
                </a:highlight>
                <a:latin typeface="Roboto Mono"/>
                <a:ea typeface="Roboto Mono"/>
                <a:cs typeface="Roboto Mono"/>
                <a:sym typeface="Roboto Mono"/>
              </a:rPr>
              <a:t>.onCreate(savedInstanceState)</a:t>
            </a:r>
            <a:endParaRPr sz="1600" dirty="0">
              <a:solidFill>
                <a:srgbClr val="A9B7C6"/>
              </a:solidFill>
              <a:highlight>
                <a:srgbClr val="2B2B2B"/>
              </a:highlight>
              <a:latin typeface="Roboto Mono"/>
              <a:ea typeface="Roboto Mono"/>
              <a:cs typeface="Roboto Mono"/>
              <a:sym typeface="Roboto Mono"/>
            </a:endParaRPr>
          </a:p>
          <a:p>
            <a:pPr marL="0" lvl="0" indent="0" algn="l" rtl="0">
              <a:spcBef>
                <a:spcPts val="0"/>
              </a:spcBef>
              <a:spcAft>
                <a:spcPts val="0"/>
              </a:spcAft>
              <a:buNone/>
            </a:pPr>
            <a:r>
              <a:rPr lang="en" sz="1600">
                <a:solidFill>
                  <a:srgbClr val="A9B7C6"/>
                </a:solidFill>
                <a:highlight>
                  <a:srgbClr val="2B2B2B"/>
                </a:highlight>
                <a:latin typeface="Roboto Mono"/>
                <a:ea typeface="Roboto Mono"/>
                <a:cs typeface="Roboto Mono"/>
                <a:sym typeface="Roboto Mono"/>
              </a:rPr>
              <a:t>   setContentView(R.layout.</a:t>
            </a:r>
            <a:r>
              <a:rPr lang="en" sz="1600" i="1">
                <a:solidFill>
                  <a:srgbClr val="9876AA"/>
                </a:solidFill>
                <a:highlight>
                  <a:srgbClr val="2B2B2B"/>
                </a:highlight>
                <a:latin typeface="Roboto Mono"/>
                <a:ea typeface="Roboto Mono"/>
                <a:cs typeface="Roboto Mono"/>
                <a:sym typeface="Roboto Mono"/>
              </a:rPr>
              <a:t>activity_login</a:t>
            </a:r>
            <a:r>
              <a:rPr lang="en" sz="1600">
                <a:solidFill>
                  <a:srgbClr val="A9B7C6"/>
                </a:solidFill>
                <a:highlight>
                  <a:srgbClr val="2B2B2B"/>
                </a:highlight>
                <a:latin typeface="Roboto Mono"/>
                <a:ea typeface="Roboto Mono"/>
                <a:cs typeface="Roboto Mono"/>
                <a:sym typeface="Roboto Mono"/>
              </a:rPr>
              <a:t>)</a:t>
            </a:r>
            <a:endParaRPr sz="1600" dirty="0">
              <a:solidFill>
                <a:srgbClr val="A9B7C6"/>
              </a:solidFill>
              <a:highlight>
                <a:srgbClr val="2B2B2B"/>
              </a:highlight>
              <a:latin typeface="Roboto Mono"/>
              <a:ea typeface="Roboto Mono"/>
              <a:cs typeface="Roboto Mono"/>
              <a:sym typeface="Roboto Mono"/>
            </a:endParaRPr>
          </a:p>
          <a:p>
            <a:pPr marL="0" lvl="0" indent="0" algn="l" rtl="0">
              <a:spcBef>
                <a:spcPts val="0"/>
              </a:spcBef>
              <a:spcAft>
                <a:spcPts val="0"/>
              </a:spcAft>
              <a:buNone/>
            </a:pPr>
            <a:endParaRPr sz="1600" dirty="0">
              <a:solidFill>
                <a:srgbClr val="A9B7C6"/>
              </a:solidFill>
              <a:highlight>
                <a:srgbClr val="2B2B2B"/>
              </a:highlight>
              <a:latin typeface="Roboto Mono"/>
              <a:ea typeface="Roboto Mono"/>
              <a:cs typeface="Roboto Mono"/>
              <a:sym typeface="Roboto Mono"/>
            </a:endParaRPr>
          </a:p>
          <a:p>
            <a:pPr marL="0" lvl="0" indent="0" algn="l" rtl="0">
              <a:spcBef>
                <a:spcPts val="0"/>
              </a:spcBef>
              <a:spcAft>
                <a:spcPts val="0"/>
              </a:spcAft>
              <a:buNone/>
            </a:pPr>
            <a:r>
              <a:rPr lang="en" sz="1600">
                <a:solidFill>
                  <a:srgbClr val="A9B7C6"/>
                </a:solidFill>
                <a:highlight>
                  <a:srgbClr val="2B2B2B"/>
                </a:highlight>
                <a:latin typeface="Roboto Mono"/>
                <a:ea typeface="Roboto Mono"/>
                <a:cs typeface="Roboto Mono"/>
                <a:sym typeface="Roboto Mono"/>
              </a:rPr>
              <a:t>   </a:t>
            </a:r>
            <a:r>
              <a:rPr lang="en" sz="1600">
                <a:solidFill>
                  <a:srgbClr val="9876AA"/>
                </a:solidFill>
                <a:highlight>
                  <a:srgbClr val="2B2B2B"/>
                </a:highlight>
                <a:latin typeface="Roboto Mono"/>
                <a:ea typeface="Roboto Mono"/>
                <a:cs typeface="Roboto Mono"/>
                <a:sym typeface="Roboto Mono"/>
              </a:rPr>
              <a:t>firebaseAuth </a:t>
            </a:r>
            <a:r>
              <a:rPr lang="en" sz="1600">
                <a:solidFill>
                  <a:srgbClr val="A9B7C6"/>
                </a:solidFill>
                <a:highlight>
                  <a:srgbClr val="2B2B2B"/>
                </a:highlight>
                <a:latin typeface="Roboto Mono"/>
                <a:ea typeface="Roboto Mono"/>
                <a:cs typeface="Roboto Mono"/>
                <a:sym typeface="Roboto Mono"/>
              </a:rPr>
              <a:t>= FirebaseAuth.getInstance()</a:t>
            </a:r>
            <a:endParaRPr sz="1600" dirty="0">
              <a:solidFill>
                <a:srgbClr val="A9B7C6"/>
              </a:solidFill>
              <a:highlight>
                <a:srgbClr val="2B2B2B"/>
              </a:highlight>
              <a:latin typeface="Roboto Mono"/>
              <a:ea typeface="Roboto Mono"/>
              <a:cs typeface="Roboto Mono"/>
              <a:sym typeface="Roboto Mono"/>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512"/>
        <p:cNvGrpSpPr/>
        <p:nvPr/>
      </p:nvGrpSpPr>
      <p:grpSpPr>
        <a:xfrm>
          <a:off x="0" y="0"/>
          <a:ext cx="0" cy="0"/>
          <a:chOff x="0" y="0"/>
          <a:chExt cx="0" cy="0"/>
        </a:xfrm>
      </p:grpSpPr>
      <p:sp>
        <p:nvSpPr>
          <p:cNvPr id="513" name="Google Shape;513;p8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Sign Up</a:t>
            </a:r>
            <a:endParaRPr dirty="0"/>
          </a:p>
        </p:txBody>
      </p:sp>
      <p:sp>
        <p:nvSpPr>
          <p:cNvPr id="514" name="Google Shape;514;p81"/>
          <p:cNvSpPr txBox="1">
            <a:spLocks noGrp="1"/>
          </p:cNvSpPr>
          <p:nvPr>
            <p:ph type="body" idx="1"/>
          </p:nvPr>
        </p:nvSpPr>
        <p:spPr>
          <a:xfrm>
            <a:off x="311700" y="1152475"/>
            <a:ext cx="8520600" cy="917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Then, just call createUserWithEmailAndPassword to create a new user account! Firebase takes care of the rest!</a:t>
            </a:r>
            <a:endParaRPr dirty="0"/>
          </a:p>
        </p:txBody>
      </p:sp>
      <p:sp>
        <p:nvSpPr>
          <p:cNvPr id="515" name="Google Shape;515;p81"/>
          <p:cNvSpPr txBox="1"/>
          <p:nvPr/>
        </p:nvSpPr>
        <p:spPr>
          <a:xfrm>
            <a:off x="311700" y="1821100"/>
            <a:ext cx="8674200" cy="300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9876AA"/>
                </a:solidFill>
                <a:highlight>
                  <a:srgbClr val="2B2B2B"/>
                </a:highlight>
                <a:latin typeface="Roboto Mono"/>
                <a:ea typeface="Roboto Mono"/>
                <a:cs typeface="Roboto Mono"/>
                <a:sym typeface="Roboto Mono"/>
              </a:rPr>
              <a:t>signUpButton</a:t>
            </a:r>
            <a:r>
              <a:rPr lang="en">
                <a:solidFill>
                  <a:srgbClr val="A9B7C6"/>
                </a:solidFill>
                <a:highlight>
                  <a:srgbClr val="2B2B2B"/>
                </a:highlight>
                <a:latin typeface="Roboto Mono"/>
                <a:ea typeface="Roboto Mono"/>
                <a:cs typeface="Roboto Mono"/>
                <a:sym typeface="Roboto Mono"/>
              </a:rPr>
              <a:t>.setOnClickListener </a:t>
            </a:r>
            <a:r>
              <a:rPr lang="en" b="1">
                <a:solidFill>
                  <a:srgbClr val="A9B7C6"/>
                </a:solidFill>
                <a:highlight>
                  <a:srgbClr val="2B2B2B"/>
                </a:highlight>
                <a:latin typeface="Roboto Mono"/>
                <a:ea typeface="Roboto Mono"/>
                <a:cs typeface="Roboto Mono"/>
                <a:sym typeface="Roboto Mono"/>
              </a:rPr>
              <a:t>{</a:t>
            </a:r>
            <a:endParaRPr b="1" dirty="0">
              <a:solidFill>
                <a:srgbClr val="A9B7C6"/>
              </a:solidFill>
              <a:highlight>
                <a:srgbClr val="2B2B2B"/>
              </a:highlight>
              <a:latin typeface="Roboto Mono"/>
              <a:ea typeface="Roboto Mono"/>
              <a:cs typeface="Roboto Mono"/>
              <a:sym typeface="Roboto Mono"/>
            </a:endParaRPr>
          </a:p>
          <a:p>
            <a:pPr marL="0" lvl="0" indent="457200" algn="l" rtl="0">
              <a:spcBef>
                <a:spcPts val="0"/>
              </a:spcBef>
              <a:spcAft>
                <a:spcPts val="0"/>
              </a:spcAft>
              <a:buNone/>
            </a:pPr>
            <a:r>
              <a:rPr lang="en">
                <a:solidFill>
                  <a:srgbClr val="CC7832"/>
                </a:solidFill>
                <a:highlight>
                  <a:srgbClr val="2B2B2B"/>
                </a:highlight>
                <a:latin typeface="Roboto Mono"/>
                <a:ea typeface="Roboto Mono"/>
                <a:cs typeface="Roboto Mono"/>
                <a:sym typeface="Roboto Mono"/>
              </a:rPr>
              <a:t>val </a:t>
            </a:r>
            <a:r>
              <a:rPr lang="en">
                <a:solidFill>
                  <a:srgbClr val="A9B7C6"/>
                </a:solidFill>
                <a:highlight>
                  <a:srgbClr val="2B2B2B"/>
                </a:highlight>
                <a:latin typeface="Roboto Mono"/>
                <a:ea typeface="Roboto Mono"/>
                <a:cs typeface="Roboto Mono"/>
                <a:sym typeface="Roboto Mono"/>
              </a:rPr>
              <a:t>inputtedUsername: String = </a:t>
            </a:r>
            <a:r>
              <a:rPr lang="en">
                <a:solidFill>
                  <a:srgbClr val="9876AA"/>
                </a:solidFill>
                <a:highlight>
                  <a:srgbClr val="2B2B2B"/>
                </a:highlight>
                <a:latin typeface="Roboto Mono"/>
                <a:ea typeface="Roboto Mono"/>
                <a:cs typeface="Roboto Mono"/>
                <a:sym typeface="Roboto Mono"/>
              </a:rPr>
              <a:t>username</a:t>
            </a:r>
            <a:r>
              <a:rPr lang="en">
                <a:solidFill>
                  <a:srgbClr val="A9B7C6"/>
                </a:solidFill>
                <a:highlight>
                  <a:srgbClr val="2B2B2B"/>
                </a:highlight>
                <a:latin typeface="Roboto Mono"/>
                <a:ea typeface="Roboto Mono"/>
                <a:cs typeface="Roboto Mono"/>
                <a:sym typeface="Roboto Mono"/>
              </a:rPr>
              <a:t>.</a:t>
            </a:r>
            <a:r>
              <a:rPr lang="en" i="1">
                <a:solidFill>
                  <a:srgbClr val="9876AA"/>
                </a:solidFill>
                <a:highlight>
                  <a:srgbClr val="2B2B2B"/>
                </a:highlight>
                <a:latin typeface="Roboto Mono"/>
                <a:ea typeface="Roboto Mono"/>
                <a:cs typeface="Roboto Mono"/>
                <a:sym typeface="Roboto Mono"/>
              </a:rPr>
              <a:t>text</a:t>
            </a:r>
            <a:r>
              <a:rPr lang="en">
                <a:solidFill>
                  <a:srgbClr val="A9B7C6"/>
                </a:solidFill>
                <a:highlight>
                  <a:srgbClr val="2B2B2B"/>
                </a:highlight>
                <a:latin typeface="Roboto Mono"/>
                <a:ea typeface="Roboto Mono"/>
                <a:cs typeface="Roboto Mono"/>
                <a:sym typeface="Roboto Mono"/>
              </a:rPr>
              <a:t>.toString().</a:t>
            </a:r>
            <a:r>
              <a:rPr lang="en" i="1">
                <a:solidFill>
                  <a:srgbClr val="FFC66D"/>
                </a:solidFill>
                <a:highlight>
                  <a:srgbClr val="2B2B2B"/>
                </a:highlight>
                <a:latin typeface="Roboto Mono"/>
                <a:ea typeface="Roboto Mono"/>
                <a:cs typeface="Roboto Mono"/>
                <a:sym typeface="Roboto Mono"/>
              </a:rPr>
              <a:t>trim</a:t>
            </a:r>
            <a:r>
              <a:rPr lang="en">
                <a:solidFill>
                  <a:srgbClr val="A9B7C6"/>
                </a:solidFill>
                <a:highlight>
                  <a:srgbClr val="2B2B2B"/>
                </a:highlight>
                <a:latin typeface="Roboto Mono"/>
                <a:ea typeface="Roboto Mono"/>
                <a:cs typeface="Roboto Mono"/>
                <a:sym typeface="Roboto Mono"/>
              </a:rPr>
              <a:t>()</a:t>
            </a:r>
            <a:endParaRPr dirty="0">
              <a:solidFill>
                <a:srgbClr val="A9B7C6"/>
              </a:solidFill>
              <a:highlight>
                <a:srgbClr val="2B2B2B"/>
              </a:highlight>
              <a:latin typeface="Roboto Mono"/>
              <a:ea typeface="Roboto Mono"/>
              <a:cs typeface="Roboto Mono"/>
              <a:sym typeface="Roboto Mono"/>
            </a:endParaRPr>
          </a:p>
          <a:p>
            <a:pPr marL="0" lvl="0" indent="457200" algn="l" rtl="0">
              <a:spcBef>
                <a:spcPts val="0"/>
              </a:spcBef>
              <a:spcAft>
                <a:spcPts val="0"/>
              </a:spcAft>
              <a:buNone/>
            </a:pPr>
            <a:r>
              <a:rPr lang="en">
                <a:solidFill>
                  <a:srgbClr val="CC7832"/>
                </a:solidFill>
                <a:highlight>
                  <a:srgbClr val="2B2B2B"/>
                </a:highlight>
                <a:latin typeface="Roboto Mono"/>
                <a:ea typeface="Roboto Mono"/>
                <a:cs typeface="Roboto Mono"/>
                <a:sym typeface="Roboto Mono"/>
              </a:rPr>
              <a:t>val </a:t>
            </a:r>
            <a:r>
              <a:rPr lang="en">
                <a:solidFill>
                  <a:srgbClr val="A9B7C6"/>
                </a:solidFill>
                <a:highlight>
                  <a:srgbClr val="2B2B2B"/>
                </a:highlight>
                <a:latin typeface="Roboto Mono"/>
                <a:ea typeface="Roboto Mono"/>
                <a:cs typeface="Roboto Mono"/>
                <a:sym typeface="Roboto Mono"/>
              </a:rPr>
              <a:t>inputtedPassword: String = </a:t>
            </a:r>
            <a:r>
              <a:rPr lang="en">
                <a:solidFill>
                  <a:srgbClr val="9876AA"/>
                </a:solidFill>
                <a:highlight>
                  <a:srgbClr val="2B2B2B"/>
                </a:highlight>
                <a:latin typeface="Roboto Mono"/>
                <a:ea typeface="Roboto Mono"/>
                <a:cs typeface="Roboto Mono"/>
                <a:sym typeface="Roboto Mono"/>
              </a:rPr>
              <a:t>password</a:t>
            </a:r>
            <a:r>
              <a:rPr lang="en">
                <a:solidFill>
                  <a:srgbClr val="A9B7C6"/>
                </a:solidFill>
                <a:highlight>
                  <a:srgbClr val="2B2B2B"/>
                </a:highlight>
                <a:latin typeface="Roboto Mono"/>
                <a:ea typeface="Roboto Mono"/>
                <a:cs typeface="Roboto Mono"/>
                <a:sym typeface="Roboto Mono"/>
              </a:rPr>
              <a:t>.</a:t>
            </a:r>
            <a:r>
              <a:rPr lang="en" i="1">
                <a:solidFill>
                  <a:srgbClr val="9876AA"/>
                </a:solidFill>
                <a:highlight>
                  <a:srgbClr val="2B2B2B"/>
                </a:highlight>
                <a:latin typeface="Roboto Mono"/>
                <a:ea typeface="Roboto Mono"/>
                <a:cs typeface="Roboto Mono"/>
                <a:sym typeface="Roboto Mono"/>
              </a:rPr>
              <a:t>text</a:t>
            </a:r>
            <a:r>
              <a:rPr lang="en">
                <a:solidFill>
                  <a:srgbClr val="A9B7C6"/>
                </a:solidFill>
                <a:highlight>
                  <a:srgbClr val="2B2B2B"/>
                </a:highlight>
                <a:latin typeface="Roboto Mono"/>
                <a:ea typeface="Roboto Mono"/>
                <a:cs typeface="Roboto Mono"/>
                <a:sym typeface="Roboto Mono"/>
              </a:rPr>
              <a:t>.toString().</a:t>
            </a:r>
            <a:r>
              <a:rPr lang="en" i="1">
                <a:solidFill>
                  <a:srgbClr val="FFC66D"/>
                </a:solidFill>
                <a:highlight>
                  <a:srgbClr val="2B2B2B"/>
                </a:highlight>
                <a:latin typeface="Roboto Mono"/>
                <a:ea typeface="Roboto Mono"/>
                <a:cs typeface="Roboto Mono"/>
                <a:sym typeface="Roboto Mono"/>
              </a:rPr>
              <a:t>trim</a:t>
            </a:r>
            <a:r>
              <a:rPr lang="en">
                <a:solidFill>
                  <a:srgbClr val="A9B7C6"/>
                </a:solidFill>
                <a:highlight>
                  <a:srgbClr val="2B2B2B"/>
                </a:highlight>
                <a:latin typeface="Roboto Mono"/>
                <a:ea typeface="Roboto Mono"/>
                <a:cs typeface="Roboto Mono"/>
                <a:sym typeface="Roboto Mono"/>
              </a:rPr>
              <a:t>()</a:t>
            </a:r>
            <a:endParaRPr dirty="0">
              <a:solidFill>
                <a:srgbClr val="A9B7C6"/>
              </a:solidFill>
              <a:highlight>
                <a:srgbClr val="2B2B2B"/>
              </a:highlight>
              <a:latin typeface="Roboto Mono"/>
              <a:ea typeface="Roboto Mono"/>
              <a:cs typeface="Roboto Mono"/>
              <a:sym typeface="Roboto Mono"/>
            </a:endParaRPr>
          </a:p>
          <a:p>
            <a:pPr marL="0" lvl="0" indent="0" algn="l" rtl="0">
              <a:spcBef>
                <a:spcPts val="0"/>
              </a:spcBef>
              <a:spcAft>
                <a:spcPts val="0"/>
              </a:spcAft>
              <a:buNone/>
            </a:pPr>
            <a:endParaRPr dirty="0">
              <a:solidFill>
                <a:srgbClr val="A9B7C6"/>
              </a:solidFill>
              <a:highlight>
                <a:srgbClr val="2B2B2B"/>
              </a:highlight>
              <a:latin typeface="Roboto Mono"/>
              <a:ea typeface="Roboto Mono"/>
              <a:cs typeface="Roboto Mono"/>
              <a:sym typeface="Roboto Mono"/>
            </a:endParaRPr>
          </a:p>
          <a:p>
            <a:pPr marL="0" lvl="0" indent="457200" algn="l" rtl="0">
              <a:spcBef>
                <a:spcPts val="0"/>
              </a:spcBef>
              <a:spcAft>
                <a:spcPts val="0"/>
              </a:spcAft>
              <a:buNone/>
            </a:pPr>
            <a:r>
              <a:rPr lang="en">
                <a:solidFill>
                  <a:srgbClr val="9876AA"/>
                </a:solidFill>
                <a:highlight>
                  <a:srgbClr val="2B2B2B"/>
                </a:highlight>
                <a:latin typeface="Roboto Mono"/>
                <a:ea typeface="Roboto Mono"/>
                <a:cs typeface="Roboto Mono"/>
                <a:sym typeface="Roboto Mono"/>
              </a:rPr>
              <a:t>firebaseAuth</a:t>
            </a:r>
            <a:r>
              <a:rPr lang="en">
                <a:solidFill>
                  <a:srgbClr val="A9B7C6"/>
                </a:solidFill>
                <a:highlight>
                  <a:srgbClr val="2B2B2B"/>
                </a:highlight>
                <a:latin typeface="Roboto Mono"/>
                <a:ea typeface="Roboto Mono"/>
                <a:cs typeface="Roboto Mono"/>
                <a:sym typeface="Roboto Mono"/>
              </a:rPr>
              <a:t>.createUserWithEmailAndPassword(</a:t>
            </a:r>
            <a:endParaRPr dirty="0">
              <a:solidFill>
                <a:srgbClr val="A9B7C6"/>
              </a:solidFill>
              <a:highlight>
                <a:srgbClr val="2B2B2B"/>
              </a:highlight>
              <a:latin typeface="Roboto Mono"/>
              <a:ea typeface="Roboto Mono"/>
              <a:cs typeface="Roboto Mono"/>
              <a:sym typeface="Roboto Mono"/>
            </a:endParaRPr>
          </a:p>
          <a:p>
            <a:pPr marL="457200" lvl="0" indent="457200" algn="l" rtl="0">
              <a:spcBef>
                <a:spcPts val="0"/>
              </a:spcBef>
              <a:spcAft>
                <a:spcPts val="0"/>
              </a:spcAft>
              <a:buNone/>
            </a:pPr>
            <a:r>
              <a:rPr lang="en">
                <a:solidFill>
                  <a:srgbClr val="A9B7C6"/>
                </a:solidFill>
                <a:highlight>
                  <a:srgbClr val="2B2B2B"/>
                </a:highlight>
                <a:latin typeface="Roboto Mono"/>
                <a:ea typeface="Roboto Mono"/>
                <a:cs typeface="Roboto Mono"/>
                <a:sym typeface="Roboto Mono"/>
              </a:rPr>
              <a:t>inputtedUsername</a:t>
            </a:r>
            <a:r>
              <a:rPr lang="en">
                <a:solidFill>
                  <a:srgbClr val="CC7832"/>
                </a:solidFill>
                <a:highlight>
                  <a:srgbClr val="2B2B2B"/>
                </a:highlight>
                <a:latin typeface="Roboto Mono"/>
                <a:ea typeface="Roboto Mono"/>
                <a:cs typeface="Roboto Mono"/>
                <a:sym typeface="Roboto Mono"/>
              </a:rPr>
              <a:t>,</a:t>
            </a:r>
            <a:r>
              <a:rPr lang="en">
                <a:solidFill>
                  <a:srgbClr val="A9B7C6"/>
                </a:solidFill>
                <a:highlight>
                  <a:srgbClr val="2B2B2B"/>
                </a:highlight>
                <a:latin typeface="Roboto Mono"/>
                <a:ea typeface="Roboto Mono"/>
                <a:cs typeface="Roboto Mono"/>
                <a:sym typeface="Roboto Mono"/>
              </a:rPr>
              <a:t>inputtedPassword)</a:t>
            </a:r>
            <a:endParaRPr b="1" dirty="0">
              <a:solidFill>
                <a:srgbClr val="A9B7C6"/>
              </a:solidFill>
              <a:highlight>
                <a:srgbClr val="2B2B2B"/>
              </a:highlight>
              <a:latin typeface="Roboto Mono"/>
              <a:ea typeface="Roboto Mono"/>
              <a:cs typeface="Roboto Mono"/>
              <a:sym typeface="Roboto Mono"/>
            </a:endParaRPr>
          </a:p>
          <a:p>
            <a:pPr marL="0" lvl="0" indent="0" algn="l" rtl="0">
              <a:spcBef>
                <a:spcPts val="0"/>
              </a:spcBef>
              <a:spcAft>
                <a:spcPts val="0"/>
              </a:spcAft>
              <a:buNone/>
            </a:pPr>
            <a:r>
              <a:rPr lang="en" b="1">
                <a:solidFill>
                  <a:srgbClr val="A9B7C6"/>
                </a:solidFill>
                <a:highlight>
                  <a:srgbClr val="2B2B2B"/>
                </a:highlight>
                <a:latin typeface="Roboto Mono"/>
                <a:ea typeface="Roboto Mono"/>
                <a:cs typeface="Roboto Mono"/>
                <a:sym typeface="Roboto Mono"/>
              </a:rPr>
              <a:t>}</a:t>
            </a:r>
            <a:endParaRPr b="1" dirty="0">
              <a:solidFill>
                <a:srgbClr val="A9B7C6"/>
              </a:solidFill>
              <a:highlight>
                <a:srgbClr val="2B2B2B"/>
              </a:highlight>
              <a:latin typeface="Roboto Mono"/>
              <a:ea typeface="Roboto Mono"/>
              <a:cs typeface="Roboto Mono"/>
              <a:sym typeface="Roboto Mono"/>
            </a:endParaRPr>
          </a:p>
          <a:p>
            <a:pPr marL="0" lvl="0" indent="0" algn="l" rtl="0">
              <a:spcBef>
                <a:spcPts val="0"/>
              </a:spcBef>
              <a:spcAft>
                <a:spcPts val="0"/>
              </a:spcAft>
              <a:buNone/>
            </a:pPr>
            <a:endParaRPr dirty="0">
              <a:solidFill>
                <a:srgbClr val="808080"/>
              </a:solidFill>
              <a:highlight>
                <a:srgbClr val="2B2B2B"/>
              </a:highlight>
              <a:latin typeface="Roboto Mono"/>
              <a:ea typeface="Roboto Mono"/>
              <a:cs typeface="Roboto Mono"/>
              <a:sym typeface="Roboto Mono"/>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519"/>
        <p:cNvGrpSpPr/>
        <p:nvPr/>
      </p:nvGrpSpPr>
      <p:grpSpPr>
        <a:xfrm>
          <a:off x="0" y="0"/>
          <a:ext cx="0" cy="0"/>
          <a:chOff x="0" y="0"/>
          <a:chExt cx="0" cy="0"/>
        </a:xfrm>
      </p:grpSpPr>
      <p:sp>
        <p:nvSpPr>
          <p:cNvPr id="520" name="Google Shape;520;p8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Sign Up</a:t>
            </a:r>
            <a:endParaRPr dirty="0"/>
          </a:p>
        </p:txBody>
      </p:sp>
      <p:sp>
        <p:nvSpPr>
          <p:cNvPr id="521" name="Google Shape;521;p82"/>
          <p:cNvSpPr txBox="1">
            <a:spLocks noGrp="1"/>
          </p:cNvSpPr>
          <p:nvPr>
            <p:ph type="body" idx="1"/>
          </p:nvPr>
        </p:nvSpPr>
        <p:spPr>
          <a:xfrm>
            <a:off x="311700" y="1152475"/>
            <a:ext cx="8520600" cy="917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You can add a OnCompleteListener to be notified the registration was a success or failure using a “Task” object.</a:t>
            </a:r>
            <a:endParaRPr dirty="0"/>
          </a:p>
        </p:txBody>
      </p:sp>
      <p:sp>
        <p:nvSpPr>
          <p:cNvPr id="522" name="Google Shape;522;p82"/>
          <p:cNvSpPr txBox="1"/>
          <p:nvPr/>
        </p:nvSpPr>
        <p:spPr>
          <a:xfrm>
            <a:off x="311700" y="2049700"/>
            <a:ext cx="8465100" cy="300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9876AA"/>
                </a:solidFill>
                <a:highlight>
                  <a:srgbClr val="2B2B2B"/>
                </a:highlight>
                <a:latin typeface="Roboto Mono"/>
                <a:ea typeface="Roboto Mono"/>
                <a:cs typeface="Roboto Mono"/>
                <a:sym typeface="Roboto Mono"/>
              </a:rPr>
              <a:t>firebaseAuth</a:t>
            </a:r>
            <a:endParaRPr dirty="0">
              <a:solidFill>
                <a:srgbClr val="9876AA"/>
              </a:solidFill>
              <a:highlight>
                <a:srgbClr val="2B2B2B"/>
              </a:highlight>
              <a:latin typeface="Roboto Mono"/>
              <a:ea typeface="Roboto Mono"/>
              <a:cs typeface="Roboto Mono"/>
              <a:sym typeface="Roboto Mono"/>
            </a:endParaRPr>
          </a:p>
          <a:p>
            <a:pPr marL="0" lvl="0" indent="0" algn="l" rtl="0">
              <a:spcBef>
                <a:spcPts val="0"/>
              </a:spcBef>
              <a:spcAft>
                <a:spcPts val="0"/>
              </a:spcAft>
              <a:buNone/>
            </a:pPr>
            <a:r>
              <a:rPr lang="en">
                <a:solidFill>
                  <a:srgbClr val="9876AA"/>
                </a:solidFill>
                <a:highlight>
                  <a:srgbClr val="2B2B2B"/>
                </a:highlight>
                <a:latin typeface="Roboto Mono"/>
                <a:ea typeface="Roboto Mono"/>
                <a:cs typeface="Roboto Mono"/>
                <a:sym typeface="Roboto Mono"/>
              </a:rPr>
              <a:t>   </a:t>
            </a:r>
            <a:r>
              <a:rPr lang="en">
                <a:solidFill>
                  <a:srgbClr val="A9B7C6"/>
                </a:solidFill>
                <a:highlight>
                  <a:srgbClr val="2B2B2B"/>
                </a:highlight>
                <a:latin typeface="Roboto Mono"/>
                <a:ea typeface="Roboto Mono"/>
                <a:cs typeface="Roboto Mono"/>
                <a:sym typeface="Roboto Mono"/>
              </a:rPr>
              <a:t>.createUserWithEmailAndPassword(...).addOnCompleteListener </a:t>
            </a:r>
            <a:r>
              <a:rPr lang="en" b="1">
                <a:solidFill>
                  <a:srgbClr val="A9B7C6"/>
                </a:solidFill>
                <a:highlight>
                  <a:srgbClr val="2B2B2B"/>
                </a:highlight>
                <a:latin typeface="Roboto Mono"/>
                <a:ea typeface="Roboto Mono"/>
                <a:cs typeface="Roboto Mono"/>
                <a:sym typeface="Roboto Mono"/>
              </a:rPr>
              <a:t>{ </a:t>
            </a:r>
            <a:r>
              <a:rPr lang="en">
                <a:solidFill>
                  <a:srgbClr val="A9B7C6"/>
                </a:solidFill>
                <a:highlight>
                  <a:srgbClr val="2B2B2B"/>
                </a:highlight>
                <a:latin typeface="Roboto Mono"/>
                <a:ea typeface="Roboto Mono"/>
                <a:cs typeface="Roboto Mono"/>
                <a:sym typeface="Roboto Mono"/>
              </a:rPr>
              <a:t>task </a:t>
            </a:r>
            <a:r>
              <a:rPr lang="en" b="1">
                <a:solidFill>
                  <a:srgbClr val="A9B7C6"/>
                </a:solidFill>
                <a:highlight>
                  <a:srgbClr val="2B2B2B"/>
                </a:highlight>
                <a:latin typeface="Roboto Mono"/>
                <a:ea typeface="Roboto Mono"/>
                <a:cs typeface="Roboto Mono"/>
                <a:sym typeface="Roboto Mono"/>
              </a:rPr>
              <a:t>-&gt;</a:t>
            </a:r>
            <a:endParaRPr b="1" dirty="0">
              <a:solidFill>
                <a:srgbClr val="A9B7C6"/>
              </a:solidFill>
              <a:highlight>
                <a:srgbClr val="2B2B2B"/>
              </a:highlight>
              <a:latin typeface="Roboto Mono"/>
              <a:ea typeface="Roboto Mono"/>
              <a:cs typeface="Roboto Mono"/>
              <a:sym typeface="Roboto Mono"/>
            </a:endParaRPr>
          </a:p>
          <a:p>
            <a:pPr marL="0" lvl="0" indent="0" algn="l" rtl="0">
              <a:spcBef>
                <a:spcPts val="0"/>
              </a:spcBef>
              <a:spcAft>
                <a:spcPts val="0"/>
              </a:spcAft>
              <a:buNone/>
            </a:pPr>
            <a:endParaRPr b="1" dirty="0">
              <a:solidFill>
                <a:srgbClr val="A9B7C6"/>
              </a:solidFill>
              <a:highlight>
                <a:srgbClr val="2B2B2B"/>
              </a:highlight>
              <a:latin typeface="Roboto Mono"/>
              <a:ea typeface="Roboto Mono"/>
              <a:cs typeface="Roboto Mono"/>
              <a:sym typeface="Roboto Mono"/>
            </a:endParaRPr>
          </a:p>
          <a:p>
            <a:pPr marL="0" lvl="0" indent="0" algn="l" rtl="0">
              <a:spcBef>
                <a:spcPts val="0"/>
              </a:spcBef>
              <a:spcAft>
                <a:spcPts val="0"/>
              </a:spcAft>
              <a:buNone/>
            </a:pPr>
            <a:r>
              <a:rPr lang="en">
                <a:solidFill>
                  <a:srgbClr val="CC7832"/>
                </a:solidFill>
                <a:highlight>
                  <a:srgbClr val="2B2B2B"/>
                </a:highlight>
                <a:latin typeface="Roboto Mono"/>
                <a:ea typeface="Roboto Mono"/>
                <a:cs typeface="Roboto Mono"/>
                <a:sym typeface="Roboto Mono"/>
              </a:rPr>
              <a:t>  if </a:t>
            </a:r>
            <a:r>
              <a:rPr lang="en">
                <a:solidFill>
                  <a:srgbClr val="A9B7C6"/>
                </a:solidFill>
                <a:highlight>
                  <a:srgbClr val="2B2B2B"/>
                </a:highlight>
                <a:latin typeface="Roboto Mono"/>
                <a:ea typeface="Roboto Mono"/>
                <a:cs typeface="Roboto Mono"/>
                <a:sym typeface="Roboto Mono"/>
              </a:rPr>
              <a:t>(task.</a:t>
            </a:r>
            <a:r>
              <a:rPr lang="en" i="1">
                <a:solidFill>
                  <a:srgbClr val="9876AA"/>
                </a:solidFill>
                <a:highlight>
                  <a:srgbClr val="2B2B2B"/>
                </a:highlight>
                <a:latin typeface="Roboto Mono"/>
                <a:ea typeface="Roboto Mono"/>
                <a:cs typeface="Roboto Mono"/>
                <a:sym typeface="Roboto Mono"/>
              </a:rPr>
              <a:t>isSuccessful</a:t>
            </a:r>
            <a:r>
              <a:rPr lang="en">
                <a:solidFill>
                  <a:srgbClr val="A9B7C6"/>
                </a:solidFill>
                <a:highlight>
                  <a:srgbClr val="2B2B2B"/>
                </a:highlight>
                <a:latin typeface="Roboto Mono"/>
                <a:ea typeface="Roboto Mono"/>
                <a:cs typeface="Roboto Mono"/>
                <a:sym typeface="Roboto Mono"/>
              </a:rPr>
              <a:t>) {</a:t>
            </a:r>
            <a:endParaRPr dirty="0">
              <a:solidFill>
                <a:srgbClr val="A9B7C6"/>
              </a:solidFill>
              <a:highlight>
                <a:srgbClr val="2B2B2B"/>
              </a:highlight>
              <a:latin typeface="Roboto Mono"/>
              <a:ea typeface="Roboto Mono"/>
              <a:cs typeface="Roboto Mono"/>
              <a:sym typeface="Roboto Mono"/>
            </a:endParaRPr>
          </a:p>
          <a:p>
            <a:pPr marL="0" lvl="0" indent="0" algn="l" rtl="0">
              <a:spcBef>
                <a:spcPts val="0"/>
              </a:spcBef>
              <a:spcAft>
                <a:spcPts val="0"/>
              </a:spcAft>
              <a:buNone/>
            </a:pPr>
            <a:r>
              <a:rPr lang="en">
                <a:solidFill>
                  <a:srgbClr val="A9B7C6"/>
                </a:solidFill>
                <a:highlight>
                  <a:srgbClr val="2B2B2B"/>
                </a:highlight>
                <a:latin typeface="Roboto Mono"/>
                <a:ea typeface="Roboto Mono"/>
                <a:cs typeface="Roboto Mono"/>
                <a:sym typeface="Roboto Mono"/>
              </a:rPr>
              <a:t>     </a:t>
            </a:r>
            <a:r>
              <a:rPr lang="en">
                <a:solidFill>
                  <a:srgbClr val="CC7832"/>
                </a:solidFill>
                <a:highlight>
                  <a:srgbClr val="2B2B2B"/>
                </a:highlight>
                <a:latin typeface="Roboto Mono"/>
                <a:ea typeface="Roboto Mono"/>
                <a:cs typeface="Roboto Mono"/>
                <a:sym typeface="Roboto Mono"/>
              </a:rPr>
              <a:t>val </a:t>
            </a:r>
            <a:r>
              <a:rPr lang="en">
                <a:solidFill>
                  <a:srgbClr val="A9B7C6"/>
                </a:solidFill>
                <a:highlight>
                  <a:srgbClr val="2B2B2B"/>
                </a:highlight>
                <a:latin typeface="Roboto Mono"/>
                <a:ea typeface="Roboto Mono"/>
                <a:cs typeface="Roboto Mono"/>
                <a:sym typeface="Roboto Mono"/>
              </a:rPr>
              <a:t>user = </a:t>
            </a:r>
            <a:r>
              <a:rPr lang="en">
                <a:solidFill>
                  <a:srgbClr val="9876AA"/>
                </a:solidFill>
                <a:highlight>
                  <a:srgbClr val="2B2B2B"/>
                </a:highlight>
                <a:latin typeface="Roboto Mono"/>
                <a:ea typeface="Roboto Mono"/>
                <a:cs typeface="Roboto Mono"/>
                <a:sym typeface="Roboto Mono"/>
              </a:rPr>
              <a:t>firebaseAuth</a:t>
            </a:r>
            <a:r>
              <a:rPr lang="en">
                <a:solidFill>
                  <a:srgbClr val="A9B7C6"/>
                </a:solidFill>
                <a:highlight>
                  <a:srgbClr val="2B2B2B"/>
                </a:highlight>
                <a:latin typeface="Roboto Mono"/>
                <a:ea typeface="Roboto Mono"/>
                <a:cs typeface="Roboto Mono"/>
                <a:sym typeface="Roboto Mono"/>
              </a:rPr>
              <a:t>.</a:t>
            </a:r>
            <a:r>
              <a:rPr lang="en" i="1">
                <a:solidFill>
                  <a:srgbClr val="9876AA"/>
                </a:solidFill>
                <a:highlight>
                  <a:srgbClr val="2B2B2B"/>
                </a:highlight>
                <a:latin typeface="Roboto Mono"/>
                <a:ea typeface="Roboto Mono"/>
                <a:cs typeface="Roboto Mono"/>
                <a:sym typeface="Roboto Mono"/>
              </a:rPr>
              <a:t>currentUser</a:t>
            </a:r>
            <a:endParaRPr i="1" dirty="0">
              <a:solidFill>
                <a:srgbClr val="9876AA"/>
              </a:solidFill>
              <a:highlight>
                <a:srgbClr val="2B2B2B"/>
              </a:highlight>
              <a:latin typeface="Roboto Mono"/>
              <a:ea typeface="Roboto Mono"/>
              <a:cs typeface="Roboto Mono"/>
              <a:sym typeface="Roboto Mono"/>
            </a:endParaRPr>
          </a:p>
          <a:p>
            <a:pPr marL="0" lvl="0" indent="0" algn="l" rtl="0">
              <a:spcBef>
                <a:spcPts val="0"/>
              </a:spcBef>
              <a:spcAft>
                <a:spcPts val="0"/>
              </a:spcAft>
              <a:buNone/>
            </a:pPr>
            <a:r>
              <a:rPr lang="en" i="1">
                <a:solidFill>
                  <a:srgbClr val="9876AA"/>
                </a:solidFill>
                <a:highlight>
                  <a:srgbClr val="2B2B2B"/>
                </a:highlight>
                <a:latin typeface="Roboto Mono"/>
                <a:ea typeface="Roboto Mono"/>
                <a:cs typeface="Roboto Mono"/>
                <a:sym typeface="Roboto Mono"/>
              </a:rPr>
              <a:t>     </a:t>
            </a:r>
            <a:r>
              <a:rPr lang="en">
                <a:solidFill>
                  <a:srgbClr val="A9B7C6"/>
                </a:solidFill>
                <a:highlight>
                  <a:srgbClr val="2B2B2B"/>
                </a:highlight>
                <a:latin typeface="Roboto Mono"/>
                <a:ea typeface="Roboto Mono"/>
                <a:cs typeface="Roboto Mono"/>
                <a:sym typeface="Roboto Mono"/>
              </a:rPr>
              <a:t>Toast.makeText(...</a:t>
            </a:r>
            <a:r>
              <a:rPr lang="en">
                <a:solidFill>
                  <a:srgbClr val="CC7832"/>
                </a:solidFill>
                <a:highlight>
                  <a:srgbClr val="2B2B2B"/>
                </a:highlight>
                <a:latin typeface="Roboto Mono"/>
                <a:ea typeface="Roboto Mono"/>
                <a:cs typeface="Roboto Mono"/>
                <a:sym typeface="Roboto Mono"/>
              </a:rPr>
              <a:t>, </a:t>
            </a:r>
            <a:r>
              <a:rPr lang="en">
                <a:solidFill>
                  <a:srgbClr val="6A8759"/>
                </a:solidFill>
                <a:highlight>
                  <a:srgbClr val="2B2B2B"/>
                </a:highlight>
                <a:latin typeface="Roboto Mono"/>
                <a:ea typeface="Roboto Mono"/>
                <a:cs typeface="Roboto Mono"/>
                <a:sym typeface="Roboto Mono"/>
              </a:rPr>
              <a:t>"Created user: </a:t>
            </a:r>
            <a:r>
              <a:rPr lang="en">
                <a:solidFill>
                  <a:srgbClr val="CC7832"/>
                </a:solidFill>
                <a:highlight>
                  <a:srgbClr val="2B2B2B"/>
                </a:highlight>
                <a:latin typeface="Roboto Mono"/>
                <a:ea typeface="Roboto Mono"/>
                <a:cs typeface="Roboto Mono"/>
                <a:sym typeface="Roboto Mono"/>
              </a:rPr>
              <a:t>${</a:t>
            </a:r>
            <a:r>
              <a:rPr lang="en">
                <a:solidFill>
                  <a:srgbClr val="A9B7C6"/>
                </a:solidFill>
                <a:highlight>
                  <a:srgbClr val="2B2B2B"/>
                </a:highlight>
                <a:latin typeface="Roboto Mono"/>
                <a:ea typeface="Roboto Mono"/>
                <a:cs typeface="Roboto Mono"/>
                <a:sym typeface="Roboto Mono"/>
              </a:rPr>
              <a:t>user!!.</a:t>
            </a:r>
            <a:r>
              <a:rPr lang="en" i="1">
                <a:solidFill>
                  <a:srgbClr val="9876AA"/>
                </a:solidFill>
                <a:highlight>
                  <a:srgbClr val="2B2B2B"/>
                </a:highlight>
                <a:latin typeface="Roboto Mono"/>
                <a:ea typeface="Roboto Mono"/>
                <a:cs typeface="Roboto Mono"/>
                <a:sym typeface="Roboto Mono"/>
              </a:rPr>
              <a:t>email</a:t>
            </a:r>
            <a:r>
              <a:rPr lang="en">
                <a:solidFill>
                  <a:srgbClr val="CC7832"/>
                </a:solidFill>
                <a:highlight>
                  <a:srgbClr val="2B2B2B"/>
                </a:highlight>
                <a:latin typeface="Roboto Mono"/>
                <a:ea typeface="Roboto Mono"/>
                <a:cs typeface="Roboto Mono"/>
                <a:sym typeface="Roboto Mono"/>
              </a:rPr>
              <a:t>}</a:t>
            </a:r>
            <a:r>
              <a:rPr lang="en">
                <a:solidFill>
                  <a:srgbClr val="6A8759"/>
                </a:solidFill>
                <a:highlight>
                  <a:srgbClr val="2B2B2B"/>
                </a:highlight>
                <a:latin typeface="Roboto Mono"/>
                <a:ea typeface="Roboto Mono"/>
                <a:cs typeface="Roboto Mono"/>
                <a:sym typeface="Roboto Mono"/>
              </a:rPr>
              <a:t>"</a:t>
            </a:r>
            <a:r>
              <a:rPr lang="en">
                <a:solidFill>
                  <a:srgbClr val="CC7832"/>
                </a:solidFill>
                <a:highlight>
                  <a:srgbClr val="2B2B2B"/>
                </a:highlight>
                <a:latin typeface="Roboto Mono"/>
                <a:ea typeface="Roboto Mono"/>
                <a:cs typeface="Roboto Mono"/>
                <a:sym typeface="Roboto Mono"/>
              </a:rPr>
              <a:t>,</a:t>
            </a:r>
            <a:r>
              <a:rPr lang="en">
                <a:solidFill>
                  <a:srgbClr val="A9B7C6"/>
                </a:solidFill>
                <a:highlight>
                  <a:srgbClr val="2B2B2B"/>
                </a:highlight>
                <a:latin typeface="Roboto Mono"/>
                <a:ea typeface="Roboto Mono"/>
                <a:cs typeface="Roboto Mono"/>
                <a:sym typeface="Roboto Mono"/>
              </a:rPr>
              <a:t>...).show()</a:t>
            </a:r>
            <a:endParaRPr dirty="0">
              <a:solidFill>
                <a:srgbClr val="A9B7C6"/>
              </a:solidFill>
              <a:highlight>
                <a:srgbClr val="2B2B2B"/>
              </a:highlight>
              <a:latin typeface="Roboto Mono"/>
              <a:ea typeface="Roboto Mono"/>
              <a:cs typeface="Roboto Mono"/>
              <a:sym typeface="Roboto Mono"/>
            </a:endParaRPr>
          </a:p>
          <a:p>
            <a:pPr marL="0" lvl="0" indent="0" algn="l" rtl="0">
              <a:spcBef>
                <a:spcPts val="0"/>
              </a:spcBef>
              <a:spcAft>
                <a:spcPts val="0"/>
              </a:spcAft>
              <a:buNone/>
            </a:pPr>
            <a:r>
              <a:rPr lang="en">
                <a:solidFill>
                  <a:srgbClr val="A9B7C6"/>
                </a:solidFill>
                <a:highlight>
                  <a:srgbClr val="2B2B2B"/>
                </a:highlight>
                <a:latin typeface="Roboto Mono"/>
                <a:ea typeface="Roboto Mono"/>
                <a:cs typeface="Roboto Mono"/>
                <a:sym typeface="Roboto Mono"/>
              </a:rPr>
              <a:t>  } </a:t>
            </a:r>
            <a:r>
              <a:rPr lang="en">
                <a:solidFill>
                  <a:srgbClr val="CC7832"/>
                </a:solidFill>
                <a:highlight>
                  <a:srgbClr val="2B2B2B"/>
                </a:highlight>
                <a:latin typeface="Roboto Mono"/>
                <a:ea typeface="Roboto Mono"/>
                <a:cs typeface="Roboto Mono"/>
                <a:sym typeface="Roboto Mono"/>
              </a:rPr>
              <a:t>else </a:t>
            </a:r>
            <a:r>
              <a:rPr lang="en">
                <a:solidFill>
                  <a:srgbClr val="A9B7C6"/>
                </a:solidFill>
                <a:highlight>
                  <a:srgbClr val="2B2B2B"/>
                </a:highlight>
                <a:latin typeface="Roboto Mono"/>
                <a:ea typeface="Roboto Mono"/>
                <a:cs typeface="Roboto Mono"/>
                <a:sym typeface="Roboto Mono"/>
              </a:rPr>
              <a:t>{</a:t>
            </a:r>
            <a:endParaRPr dirty="0">
              <a:solidFill>
                <a:srgbClr val="A9B7C6"/>
              </a:solidFill>
              <a:highlight>
                <a:srgbClr val="2B2B2B"/>
              </a:highlight>
              <a:latin typeface="Roboto Mono"/>
              <a:ea typeface="Roboto Mono"/>
              <a:cs typeface="Roboto Mono"/>
              <a:sym typeface="Roboto Mono"/>
            </a:endParaRPr>
          </a:p>
          <a:p>
            <a:pPr marL="0" lvl="0" indent="0" algn="l" rtl="0">
              <a:spcBef>
                <a:spcPts val="0"/>
              </a:spcBef>
              <a:spcAft>
                <a:spcPts val="0"/>
              </a:spcAft>
              <a:buNone/>
            </a:pPr>
            <a:r>
              <a:rPr lang="en">
                <a:solidFill>
                  <a:srgbClr val="A9B7C6"/>
                </a:solidFill>
                <a:highlight>
                  <a:srgbClr val="2B2B2B"/>
                </a:highlight>
                <a:latin typeface="Roboto Mono"/>
                <a:ea typeface="Roboto Mono"/>
                <a:cs typeface="Roboto Mono"/>
                <a:sym typeface="Roboto Mono"/>
              </a:rPr>
              <a:t>     </a:t>
            </a:r>
            <a:r>
              <a:rPr lang="en">
                <a:solidFill>
                  <a:srgbClr val="CC7832"/>
                </a:solidFill>
                <a:highlight>
                  <a:srgbClr val="2B2B2B"/>
                </a:highlight>
                <a:latin typeface="Roboto Mono"/>
                <a:ea typeface="Roboto Mono"/>
                <a:cs typeface="Roboto Mono"/>
                <a:sym typeface="Roboto Mono"/>
              </a:rPr>
              <a:t>val </a:t>
            </a:r>
            <a:r>
              <a:rPr lang="en">
                <a:solidFill>
                  <a:srgbClr val="A9B7C6"/>
                </a:solidFill>
                <a:highlight>
                  <a:srgbClr val="2B2B2B"/>
                </a:highlight>
                <a:latin typeface="Roboto Mono"/>
                <a:ea typeface="Roboto Mono"/>
                <a:cs typeface="Roboto Mono"/>
                <a:sym typeface="Roboto Mono"/>
              </a:rPr>
              <a:t>exception = task.</a:t>
            </a:r>
            <a:r>
              <a:rPr lang="en" i="1">
                <a:solidFill>
                  <a:srgbClr val="9876AA"/>
                </a:solidFill>
                <a:highlight>
                  <a:srgbClr val="2B2B2B"/>
                </a:highlight>
                <a:latin typeface="Roboto Mono"/>
                <a:ea typeface="Roboto Mono"/>
                <a:cs typeface="Roboto Mono"/>
                <a:sym typeface="Roboto Mono"/>
              </a:rPr>
              <a:t>exception</a:t>
            </a:r>
            <a:endParaRPr i="1" dirty="0">
              <a:solidFill>
                <a:srgbClr val="9876AA"/>
              </a:solidFill>
              <a:highlight>
                <a:srgbClr val="2B2B2B"/>
              </a:highlight>
              <a:latin typeface="Roboto Mono"/>
              <a:ea typeface="Roboto Mono"/>
              <a:cs typeface="Roboto Mono"/>
              <a:sym typeface="Roboto Mono"/>
            </a:endParaRPr>
          </a:p>
          <a:p>
            <a:pPr marL="0" lvl="0" indent="0" algn="l" rtl="0">
              <a:spcBef>
                <a:spcPts val="0"/>
              </a:spcBef>
              <a:spcAft>
                <a:spcPts val="0"/>
              </a:spcAft>
              <a:buNone/>
            </a:pPr>
            <a:r>
              <a:rPr lang="en" i="1">
                <a:solidFill>
                  <a:srgbClr val="9876AA"/>
                </a:solidFill>
                <a:highlight>
                  <a:srgbClr val="2B2B2B"/>
                </a:highlight>
                <a:latin typeface="Roboto Mono"/>
                <a:ea typeface="Roboto Mono"/>
                <a:cs typeface="Roboto Mono"/>
                <a:sym typeface="Roboto Mono"/>
              </a:rPr>
              <a:t>     </a:t>
            </a:r>
            <a:r>
              <a:rPr lang="en">
                <a:solidFill>
                  <a:srgbClr val="A9B7C6"/>
                </a:solidFill>
                <a:highlight>
                  <a:srgbClr val="2B2B2B"/>
                </a:highlight>
                <a:latin typeface="Roboto Mono"/>
                <a:ea typeface="Roboto Mono"/>
                <a:cs typeface="Roboto Mono"/>
                <a:sym typeface="Roboto Mono"/>
              </a:rPr>
              <a:t>Toast.makeText(...</a:t>
            </a:r>
            <a:r>
              <a:rPr lang="en">
                <a:solidFill>
                  <a:srgbClr val="CC7832"/>
                </a:solidFill>
                <a:highlight>
                  <a:srgbClr val="2B2B2B"/>
                </a:highlight>
                <a:latin typeface="Roboto Mono"/>
                <a:ea typeface="Roboto Mono"/>
                <a:cs typeface="Roboto Mono"/>
                <a:sym typeface="Roboto Mono"/>
              </a:rPr>
              <a:t>, </a:t>
            </a:r>
            <a:r>
              <a:rPr lang="en">
                <a:solidFill>
                  <a:srgbClr val="6A8759"/>
                </a:solidFill>
                <a:highlight>
                  <a:srgbClr val="2B2B2B"/>
                </a:highlight>
                <a:latin typeface="Roboto Mono"/>
                <a:ea typeface="Roboto Mono"/>
                <a:cs typeface="Roboto Mono"/>
                <a:sym typeface="Roboto Mono"/>
              </a:rPr>
              <a:t>"Failed: </a:t>
            </a:r>
            <a:r>
              <a:rPr lang="en">
                <a:solidFill>
                  <a:srgbClr val="CC7832"/>
                </a:solidFill>
                <a:highlight>
                  <a:srgbClr val="2B2B2B"/>
                </a:highlight>
                <a:latin typeface="Roboto Mono"/>
                <a:ea typeface="Roboto Mono"/>
                <a:cs typeface="Roboto Mono"/>
                <a:sym typeface="Roboto Mono"/>
              </a:rPr>
              <a:t>$</a:t>
            </a:r>
            <a:r>
              <a:rPr lang="en">
                <a:solidFill>
                  <a:srgbClr val="A9B7C6"/>
                </a:solidFill>
                <a:highlight>
                  <a:srgbClr val="2B2B2B"/>
                </a:highlight>
                <a:latin typeface="Roboto Mono"/>
                <a:ea typeface="Roboto Mono"/>
                <a:cs typeface="Roboto Mono"/>
                <a:sym typeface="Roboto Mono"/>
              </a:rPr>
              <a:t>exception</a:t>
            </a:r>
            <a:r>
              <a:rPr lang="en">
                <a:solidFill>
                  <a:srgbClr val="6A8759"/>
                </a:solidFill>
                <a:highlight>
                  <a:srgbClr val="2B2B2B"/>
                </a:highlight>
                <a:latin typeface="Roboto Mono"/>
                <a:ea typeface="Roboto Mono"/>
                <a:cs typeface="Roboto Mono"/>
                <a:sym typeface="Roboto Mono"/>
              </a:rPr>
              <a:t>"</a:t>
            </a:r>
            <a:r>
              <a:rPr lang="en">
                <a:solidFill>
                  <a:srgbClr val="CC7832"/>
                </a:solidFill>
                <a:highlight>
                  <a:srgbClr val="2B2B2B"/>
                </a:highlight>
                <a:latin typeface="Roboto Mono"/>
                <a:ea typeface="Roboto Mono"/>
                <a:cs typeface="Roboto Mono"/>
                <a:sym typeface="Roboto Mono"/>
              </a:rPr>
              <a:t>, </a:t>
            </a:r>
            <a:r>
              <a:rPr lang="en">
                <a:solidFill>
                  <a:srgbClr val="A9B7C6"/>
                </a:solidFill>
                <a:highlight>
                  <a:srgbClr val="2B2B2B"/>
                </a:highlight>
                <a:latin typeface="Roboto Mono"/>
                <a:ea typeface="Roboto Mono"/>
                <a:cs typeface="Roboto Mono"/>
                <a:sym typeface="Roboto Mono"/>
              </a:rPr>
              <a:t>...).show()</a:t>
            </a:r>
            <a:endParaRPr dirty="0">
              <a:solidFill>
                <a:srgbClr val="A9B7C6"/>
              </a:solidFill>
              <a:highlight>
                <a:srgbClr val="2B2B2B"/>
              </a:highlight>
              <a:latin typeface="Roboto Mono"/>
              <a:ea typeface="Roboto Mono"/>
              <a:cs typeface="Roboto Mono"/>
              <a:sym typeface="Roboto Mono"/>
            </a:endParaRPr>
          </a:p>
          <a:p>
            <a:pPr marL="0" lvl="0" indent="0" algn="l" rtl="0">
              <a:spcBef>
                <a:spcPts val="0"/>
              </a:spcBef>
              <a:spcAft>
                <a:spcPts val="0"/>
              </a:spcAft>
              <a:buNone/>
            </a:pPr>
            <a:r>
              <a:rPr lang="en">
                <a:solidFill>
                  <a:srgbClr val="A9B7C6"/>
                </a:solidFill>
                <a:highlight>
                  <a:srgbClr val="2B2B2B"/>
                </a:highlight>
                <a:latin typeface="Roboto Mono"/>
                <a:ea typeface="Roboto Mono"/>
                <a:cs typeface="Roboto Mono"/>
                <a:sym typeface="Roboto Mono"/>
              </a:rPr>
              <a:t>  }</a:t>
            </a:r>
            <a:endParaRPr dirty="0">
              <a:solidFill>
                <a:srgbClr val="A9B7C6"/>
              </a:solidFill>
              <a:highlight>
                <a:srgbClr val="2B2B2B"/>
              </a:highlight>
              <a:latin typeface="Roboto Mono"/>
              <a:ea typeface="Roboto Mono"/>
              <a:cs typeface="Roboto Mono"/>
              <a:sym typeface="Roboto Mono"/>
            </a:endParaRPr>
          </a:p>
          <a:p>
            <a:pPr marL="0" lvl="0" indent="0" algn="l" rtl="0">
              <a:spcBef>
                <a:spcPts val="0"/>
              </a:spcBef>
              <a:spcAft>
                <a:spcPts val="0"/>
              </a:spcAft>
              <a:buNone/>
            </a:pPr>
            <a:endParaRPr dirty="0">
              <a:solidFill>
                <a:srgbClr val="A9B7C6"/>
              </a:solidFill>
              <a:highlight>
                <a:srgbClr val="2B2B2B"/>
              </a:highlight>
              <a:latin typeface="Roboto Mono"/>
              <a:ea typeface="Roboto Mono"/>
              <a:cs typeface="Roboto Mono"/>
              <a:sym typeface="Roboto Mono"/>
            </a:endParaRPr>
          </a:p>
          <a:p>
            <a:pPr marL="0" lvl="0" indent="0" algn="l" rtl="0">
              <a:spcBef>
                <a:spcPts val="0"/>
              </a:spcBef>
              <a:spcAft>
                <a:spcPts val="0"/>
              </a:spcAft>
              <a:buNone/>
            </a:pPr>
            <a:r>
              <a:rPr lang="en">
                <a:solidFill>
                  <a:srgbClr val="A9B7C6"/>
                </a:solidFill>
                <a:highlight>
                  <a:srgbClr val="2B2B2B"/>
                </a:highlight>
                <a:latin typeface="Roboto Mono"/>
                <a:ea typeface="Roboto Mono"/>
                <a:cs typeface="Roboto Mono"/>
                <a:sym typeface="Roboto Mono"/>
              </a:rPr>
              <a:t>}</a:t>
            </a:r>
            <a:endParaRPr dirty="0">
              <a:solidFill>
                <a:srgbClr val="9876AA"/>
              </a:solidFill>
              <a:highlight>
                <a:srgbClr val="2B2B2B"/>
              </a:highlight>
              <a:latin typeface="Roboto Mono"/>
              <a:ea typeface="Roboto Mono"/>
              <a:cs typeface="Roboto Mono"/>
              <a:sym typeface="Roboto Mono"/>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526"/>
        <p:cNvGrpSpPr/>
        <p:nvPr/>
      </p:nvGrpSpPr>
      <p:grpSpPr>
        <a:xfrm>
          <a:off x="0" y="0"/>
          <a:ext cx="0" cy="0"/>
          <a:chOff x="0" y="0"/>
          <a:chExt cx="0" cy="0"/>
        </a:xfrm>
      </p:grpSpPr>
      <p:sp>
        <p:nvSpPr>
          <p:cNvPr id="527" name="Google Shape;527;p8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Sign Up</a:t>
            </a:r>
            <a:endParaRPr dirty="0"/>
          </a:p>
        </p:txBody>
      </p:sp>
      <p:sp>
        <p:nvSpPr>
          <p:cNvPr id="528" name="Google Shape;528;p83"/>
          <p:cNvSpPr txBox="1">
            <a:spLocks noGrp="1"/>
          </p:cNvSpPr>
          <p:nvPr>
            <p:ph type="body" idx="1"/>
          </p:nvPr>
        </p:nvSpPr>
        <p:spPr>
          <a:xfrm>
            <a:off x="311700" y="1152475"/>
            <a:ext cx="8520600" cy="917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You can call </a:t>
            </a:r>
            <a:r>
              <a:rPr lang="en" i="1">
                <a:solidFill>
                  <a:schemeClr val="lt2"/>
                </a:solidFill>
              </a:rPr>
              <a:t>currentUser</a:t>
            </a:r>
            <a:r>
              <a:rPr lang="en"/>
              <a:t> on your Firebase Auth instance to get the currently logged-in user.</a:t>
            </a:r>
            <a:endParaRPr dirty="0"/>
          </a:p>
        </p:txBody>
      </p:sp>
      <p:sp>
        <p:nvSpPr>
          <p:cNvPr id="529" name="Google Shape;529;p83"/>
          <p:cNvSpPr txBox="1"/>
          <p:nvPr/>
        </p:nvSpPr>
        <p:spPr>
          <a:xfrm>
            <a:off x="311700" y="2049700"/>
            <a:ext cx="8465100" cy="300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9876AA"/>
                </a:solidFill>
                <a:highlight>
                  <a:srgbClr val="2B2B2B"/>
                </a:highlight>
                <a:latin typeface="Roboto Mono"/>
                <a:ea typeface="Roboto Mono"/>
                <a:cs typeface="Roboto Mono"/>
                <a:sym typeface="Roboto Mono"/>
              </a:rPr>
              <a:t>firebaseAuth</a:t>
            </a:r>
            <a:endParaRPr dirty="0">
              <a:solidFill>
                <a:srgbClr val="9876AA"/>
              </a:solidFill>
              <a:highlight>
                <a:srgbClr val="2B2B2B"/>
              </a:highlight>
              <a:latin typeface="Roboto Mono"/>
              <a:ea typeface="Roboto Mono"/>
              <a:cs typeface="Roboto Mono"/>
              <a:sym typeface="Roboto Mono"/>
            </a:endParaRPr>
          </a:p>
          <a:p>
            <a:pPr marL="0" lvl="0" indent="0" algn="l" rtl="0">
              <a:spcBef>
                <a:spcPts val="0"/>
              </a:spcBef>
              <a:spcAft>
                <a:spcPts val="0"/>
              </a:spcAft>
              <a:buNone/>
            </a:pPr>
            <a:r>
              <a:rPr lang="en">
                <a:solidFill>
                  <a:srgbClr val="9876AA"/>
                </a:solidFill>
                <a:highlight>
                  <a:srgbClr val="2B2B2B"/>
                </a:highlight>
                <a:latin typeface="Roboto Mono"/>
                <a:ea typeface="Roboto Mono"/>
                <a:cs typeface="Roboto Mono"/>
                <a:sym typeface="Roboto Mono"/>
              </a:rPr>
              <a:t>   </a:t>
            </a:r>
            <a:r>
              <a:rPr lang="en">
                <a:solidFill>
                  <a:srgbClr val="A9B7C6"/>
                </a:solidFill>
                <a:highlight>
                  <a:srgbClr val="2B2B2B"/>
                </a:highlight>
                <a:latin typeface="Roboto Mono"/>
                <a:ea typeface="Roboto Mono"/>
                <a:cs typeface="Roboto Mono"/>
                <a:sym typeface="Roboto Mono"/>
              </a:rPr>
              <a:t>.createUserWithEmailAndPassword(...).addOnCompleteListener </a:t>
            </a:r>
            <a:r>
              <a:rPr lang="en" b="1">
                <a:solidFill>
                  <a:srgbClr val="A9B7C6"/>
                </a:solidFill>
                <a:highlight>
                  <a:srgbClr val="2B2B2B"/>
                </a:highlight>
                <a:latin typeface="Roboto Mono"/>
                <a:ea typeface="Roboto Mono"/>
                <a:cs typeface="Roboto Mono"/>
                <a:sym typeface="Roboto Mono"/>
              </a:rPr>
              <a:t>{ </a:t>
            </a:r>
            <a:r>
              <a:rPr lang="en">
                <a:solidFill>
                  <a:srgbClr val="A9B7C6"/>
                </a:solidFill>
                <a:highlight>
                  <a:srgbClr val="2B2B2B"/>
                </a:highlight>
                <a:latin typeface="Roboto Mono"/>
                <a:ea typeface="Roboto Mono"/>
                <a:cs typeface="Roboto Mono"/>
                <a:sym typeface="Roboto Mono"/>
              </a:rPr>
              <a:t>task </a:t>
            </a:r>
            <a:r>
              <a:rPr lang="en" b="1">
                <a:solidFill>
                  <a:srgbClr val="A9B7C6"/>
                </a:solidFill>
                <a:highlight>
                  <a:srgbClr val="2B2B2B"/>
                </a:highlight>
                <a:latin typeface="Roboto Mono"/>
                <a:ea typeface="Roboto Mono"/>
                <a:cs typeface="Roboto Mono"/>
                <a:sym typeface="Roboto Mono"/>
              </a:rPr>
              <a:t>-&gt;</a:t>
            </a:r>
            <a:endParaRPr b="1" dirty="0">
              <a:solidFill>
                <a:srgbClr val="A9B7C6"/>
              </a:solidFill>
              <a:highlight>
                <a:srgbClr val="2B2B2B"/>
              </a:highlight>
              <a:latin typeface="Roboto Mono"/>
              <a:ea typeface="Roboto Mono"/>
              <a:cs typeface="Roboto Mono"/>
              <a:sym typeface="Roboto Mono"/>
            </a:endParaRPr>
          </a:p>
          <a:p>
            <a:pPr marL="0" lvl="0" indent="0" algn="l" rtl="0">
              <a:spcBef>
                <a:spcPts val="0"/>
              </a:spcBef>
              <a:spcAft>
                <a:spcPts val="0"/>
              </a:spcAft>
              <a:buNone/>
            </a:pPr>
            <a:endParaRPr b="1" dirty="0">
              <a:solidFill>
                <a:srgbClr val="A9B7C6"/>
              </a:solidFill>
              <a:highlight>
                <a:srgbClr val="2B2B2B"/>
              </a:highlight>
              <a:latin typeface="Roboto Mono"/>
              <a:ea typeface="Roboto Mono"/>
              <a:cs typeface="Roboto Mono"/>
              <a:sym typeface="Roboto Mono"/>
            </a:endParaRPr>
          </a:p>
          <a:p>
            <a:pPr marL="0" lvl="0" indent="0" algn="l" rtl="0">
              <a:spcBef>
                <a:spcPts val="0"/>
              </a:spcBef>
              <a:spcAft>
                <a:spcPts val="0"/>
              </a:spcAft>
              <a:buNone/>
            </a:pPr>
            <a:r>
              <a:rPr lang="en">
                <a:solidFill>
                  <a:srgbClr val="CC7832"/>
                </a:solidFill>
                <a:highlight>
                  <a:srgbClr val="2B2B2B"/>
                </a:highlight>
                <a:latin typeface="Roboto Mono"/>
                <a:ea typeface="Roboto Mono"/>
                <a:cs typeface="Roboto Mono"/>
                <a:sym typeface="Roboto Mono"/>
              </a:rPr>
              <a:t>  if </a:t>
            </a:r>
            <a:r>
              <a:rPr lang="en">
                <a:solidFill>
                  <a:srgbClr val="A9B7C6"/>
                </a:solidFill>
                <a:highlight>
                  <a:srgbClr val="2B2B2B"/>
                </a:highlight>
                <a:latin typeface="Roboto Mono"/>
                <a:ea typeface="Roboto Mono"/>
                <a:cs typeface="Roboto Mono"/>
                <a:sym typeface="Roboto Mono"/>
              </a:rPr>
              <a:t>(task.</a:t>
            </a:r>
            <a:r>
              <a:rPr lang="en" i="1">
                <a:solidFill>
                  <a:srgbClr val="9876AA"/>
                </a:solidFill>
                <a:highlight>
                  <a:srgbClr val="2B2B2B"/>
                </a:highlight>
                <a:latin typeface="Roboto Mono"/>
                <a:ea typeface="Roboto Mono"/>
                <a:cs typeface="Roboto Mono"/>
                <a:sym typeface="Roboto Mono"/>
              </a:rPr>
              <a:t>isSuccessful</a:t>
            </a:r>
            <a:r>
              <a:rPr lang="en">
                <a:solidFill>
                  <a:srgbClr val="A9B7C6"/>
                </a:solidFill>
                <a:highlight>
                  <a:srgbClr val="2B2B2B"/>
                </a:highlight>
                <a:latin typeface="Roboto Mono"/>
                <a:ea typeface="Roboto Mono"/>
                <a:cs typeface="Roboto Mono"/>
                <a:sym typeface="Roboto Mono"/>
              </a:rPr>
              <a:t>) {</a:t>
            </a:r>
            <a:endParaRPr dirty="0">
              <a:solidFill>
                <a:srgbClr val="A9B7C6"/>
              </a:solidFill>
              <a:highlight>
                <a:srgbClr val="2B2B2B"/>
              </a:highlight>
              <a:latin typeface="Roboto Mono"/>
              <a:ea typeface="Roboto Mono"/>
              <a:cs typeface="Roboto Mono"/>
              <a:sym typeface="Roboto Mono"/>
            </a:endParaRPr>
          </a:p>
          <a:p>
            <a:pPr marL="0" lvl="0" indent="0" algn="l" rtl="0">
              <a:spcBef>
                <a:spcPts val="0"/>
              </a:spcBef>
              <a:spcAft>
                <a:spcPts val="0"/>
              </a:spcAft>
              <a:buNone/>
            </a:pPr>
            <a:r>
              <a:rPr lang="en">
                <a:solidFill>
                  <a:srgbClr val="A9B7C6"/>
                </a:solidFill>
                <a:highlight>
                  <a:srgbClr val="2B2B2B"/>
                </a:highlight>
                <a:latin typeface="Roboto Mono"/>
                <a:ea typeface="Roboto Mono"/>
                <a:cs typeface="Roboto Mono"/>
                <a:sym typeface="Roboto Mono"/>
              </a:rPr>
              <a:t>     </a:t>
            </a:r>
            <a:r>
              <a:rPr lang="en">
                <a:solidFill>
                  <a:srgbClr val="CC7832"/>
                </a:solidFill>
                <a:highlight>
                  <a:srgbClr val="2B2B2B"/>
                </a:highlight>
                <a:latin typeface="Roboto Mono"/>
                <a:ea typeface="Roboto Mono"/>
                <a:cs typeface="Roboto Mono"/>
                <a:sym typeface="Roboto Mono"/>
              </a:rPr>
              <a:t>val </a:t>
            </a:r>
            <a:r>
              <a:rPr lang="en">
                <a:solidFill>
                  <a:srgbClr val="A9B7C6"/>
                </a:solidFill>
                <a:highlight>
                  <a:srgbClr val="2B2B2B"/>
                </a:highlight>
                <a:latin typeface="Roboto Mono"/>
                <a:ea typeface="Roboto Mono"/>
                <a:cs typeface="Roboto Mono"/>
                <a:sym typeface="Roboto Mono"/>
              </a:rPr>
              <a:t>user = </a:t>
            </a:r>
            <a:r>
              <a:rPr lang="en">
                <a:solidFill>
                  <a:srgbClr val="9876AA"/>
                </a:solidFill>
                <a:highlight>
                  <a:srgbClr val="2B2B2B"/>
                </a:highlight>
                <a:latin typeface="Roboto Mono"/>
                <a:ea typeface="Roboto Mono"/>
                <a:cs typeface="Roboto Mono"/>
                <a:sym typeface="Roboto Mono"/>
              </a:rPr>
              <a:t>firebaseAuth</a:t>
            </a:r>
            <a:r>
              <a:rPr lang="en">
                <a:solidFill>
                  <a:srgbClr val="A9B7C6"/>
                </a:solidFill>
                <a:highlight>
                  <a:srgbClr val="2B2B2B"/>
                </a:highlight>
                <a:latin typeface="Roboto Mono"/>
                <a:ea typeface="Roboto Mono"/>
                <a:cs typeface="Roboto Mono"/>
                <a:sym typeface="Roboto Mono"/>
              </a:rPr>
              <a:t>.</a:t>
            </a:r>
            <a:r>
              <a:rPr lang="en" i="1">
                <a:solidFill>
                  <a:srgbClr val="9876AA"/>
                </a:solidFill>
                <a:highlight>
                  <a:srgbClr val="2B2B2B"/>
                </a:highlight>
                <a:latin typeface="Roboto Mono"/>
                <a:ea typeface="Roboto Mono"/>
                <a:cs typeface="Roboto Mono"/>
                <a:sym typeface="Roboto Mono"/>
              </a:rPr>
              <a:t>currentUser</a:t>
            </a:r>
            <a:endParaRPr i="1" dirty="0">
              <a:solidFill>
                <a:srgbClr val="9876AA"/>
              </a:solidFill>
              <a:highlight>
                <a:srgbClr val="2B2B2B"/>
              </a:highlight>
              <a:latin typeface="Roboto Mono"/>
              <a:ea typeface="Roboto Mono"/>
              <a:cs typeface="Roboto Mono"/>
              <a:sym typeface="Roboto Mono"/>
            </a:endParaRPr>
          </a:p>
          <a:p>
            <a:pPr marL="0" lvl="0" indent="0" algn="l" rtl="0">
              <a:spcBef>
                <a:spcPts val="0"/>
              </a:spcBef>
              <a:spcAft>
                <a:spcPts val="0"/>
              </a:spcAft>
              <a:buNone/>
            </a:pPr>
            <a:r>
              <a:rPr lang="en" i="1">
                <a:solidFill>
                  <a:srgbClr val="9876AA"/>
                </a:solidFill>
                <a:highlight>
                  <a:srgbClr val="2B2B2B"/>
                </a:highlight>
                <a:latin typeface="Roboto Mono"/>
                <a:ea typeface="Roboto Mono"/>
                <a:cs typeface="Roboto Mono"/>
                <a:sym typeface="Roboto Mono"/>
              </a:rPr>
              <a:t>     </a:t>
            </a:r>
            <a:r>
              <a:rPr lang="en">
                <a:solidFill>
                  <a:srgbClr val="A9B7C6"/>
                </a:solidFill>
                <a:highlight>
                  <a:srgbClr val="2B2B2B"/>
                </a:highlight>
                <a:latin typeface="Roboto Mono"/>
                <a:ea typeface="Roboto Mono"/>
                <a:cs typeface="Roboto Mono"/>
                <a:sym typeface="Roboto Mono"/>
              </a:rPr>
              <a:t>Toast.makeText(...</a:t>
            </a:r>
            <a:r>
              <a:rPr lang="en">
                <a:solidFill>
                  <a:srgbClr val="CC7832"/>
                </a:solidFill>
                <a:highlight>
                  <a:srgbClr val="2B2B2B"/>
                </a:highlight>
                <a:latin typeface="Roboto Mono"/>
                <a:ea typeface="Roboto Mono"/>
                <a:cs typeface="Roboto Mono"/>
                <a:sym typeface="Roboto Mono"/>
              </a:rPr>
              <a:t>, </a:t>
            </a:r>
            <a:r>
              <a:rPr lang="en">
                <a:solidFill>
                  <a:srgbClr val="6A8759"/>
                </a:solidFill>
                <a:highlight>
                  <a:srgbClr val="2B2B2B"/>
                </a:highlight>
                <a:latin typeface="Roboto Mono"/>
                <a:ea typeface="Roboto Mono"/>
                <a:cs typeface="Roboto Mono"/>
                <a:sym typeface="Roboto Mono"/>
              </a:rPr>
              <a:t>"Created user: </a:t>
            </a:r>
            <a:r>
              <a:rPr lang="en">
                <a:solidFill>
                  <a:srgbClr val="CC7832"/>
                </a:solidFill>
                <a:highlight>
                  <a:srgbClr val="2B2B2B"/>
                </a:highlight>
                <a:latin typeface="Roboto Mono"/>
                <a:ea typeface="Roboto Mono"/>
                <a:cs typeface="Roboto Mono"/>
                <a:sym typeface="Roboto Mono"/>
              </a:rPr>
              <a:t>${</a:t>
            </a:r>
            <a:r>
              <a:rPr lang="en">
                <a:solidFill>
                  <a:srgbClr val="A9B7C6"/>
                </a:solidFill>
                <a:highlight>
                  <a:srgbClr val="2B2B2B"/>
                </a:highlight>
                <a:latin typeface="Roboto Mono"/>
                <a:ea typeface="Roboto Mono"/>
                <a:cs typeface="Roboto Mono"/>
                <a:sym typeface="Roboto Mono"/>
              </a:rPr>
              <a:t>user!!.</a:t>
            </a:r>
            <a:r>
              <a:rPr lang="en" i="1">
                <a:solidFill>
                  <a:srgbClr val="9876AA"/>
                </a:solidFill>
                <a:highlight>
                  <a:srgbClr val="2B2B2B"/>
                </a:highlight>
                <a:latin typeface="Roboto Mono"/>
                <a:ea typeface="Roboto Mono"/>
                <a:cs typeface="Roboto Mono"/>
                <a:sym typeface="Roboto Mono"/>
              </a:rPr>
              <a:t>email</a:t>
            </a:r>
            <a:r>
              <a:rPr lang="en">
                <a:solidFill>
                  <a:srgbClr val="CC7832"/>
                </a:solidFill>
                <a:highlight>
                  <a:srgbClr val="2B2B2B"/>
                </a:highlight>
                <a:latin typeface="Roboto Mono"/>
                <a:ea typeface="Roboto Mono"/>
                <a:cs typeface="Roboto Mono"/>
                <a:sym typeface="Roboto Mono"/>
              </a:rPr>
              <a:t>}</a:t>
            </a:r>
            <a:r>
              <a:rPr lang="en">
                <a:solidFill>
                  <a:srgbClr val="6A8759"/>
                </a:solidFill>
                <a:highlight>
                  <a:srgbClr val="2B2B2B"/>
                </a:highlight>
                <a:latin typeface="Roboto Mono"/>
                <a:ea typeface="Roboto Mono"/>
                <a:cs typeface="Roboto Mono"/>
                <a:sym typeface="Roboto Mono"/>
              </a:rPr>
              <a:t>"</a:t>
            </a:r>
            <a:r>
              <a:rPr lang="en">
                <a:solidFill>
                  <a:srgbClr val="CC7832"/>
                </a:solidFill>
                <a:highlight>
                  <a:srgbClr val="2B2B2B"/>
                </a:highlight>
                <a:latin typeface="Roboto Mono"/>
                <a:ea typeface="Roboto Mono"/>
                <a:cs typeface="Roboto Mono"/>
                <a:sym typeface="Roboto Mono"/>
              </a:rPr>
              <a:t>,</a:t>
            </a:r>
            <a:r>
              <a:rPr lang="en">
                <a:solidFill>
                  <a:srgbClr val="A9B7C6"/>
                </a:solidFill>
                <a:highlight>
                  <a:srgbClr val="2B2B2B"/>
                </a:highlight>
                <a:latin typeface="Roboto Mono"/>
                <a:ea typeface="Roboto Mono"/>
                <a:cs typeface="Roboto Mono"/>
                <a:sym typeface="Roboto Mono"/>
              </a:rPr>
              <a:t>...).show()</a:t>
            </a:r>
            <a:endParaRPr i="1" dirty="0">
              <a:solidFill>
                <a:srgbClr val="9876AA"/>
              </a:solidFill>
              <a:highlight>
                <a:srgbClr val="2B2B2B"/>
              </a:highlight>
              <a:latin typeface="Roboto Mono"/>
              <a:ea typeface="Roboto Mono"/>
              <a:cs typeface="Roboto Mono"/>
              <a:sym typeface="Roboto Mono"/>
            </a:endParaRPr>
          </a:p>
          <a:p>
            <a:pPr marL="0" lvl="0" indent="0" algn="l" rtl="0">
              <a:spcBef>
                <a:spcPts val="0"/>
              </a:spcBef>
              <a:spcAft>
                <a:spcPts val="0"/>
              </a:spcAft>
              <a:buNone/>
            </a:pPr>
            <a:r>
              <a:rPr lang="en">
                <a:solidFill>
                  <a:srgbClr val="A9B7C6"/>
                </a:solidFill>
                <a:highlight>
                  <a:srgbClr val="2B2B2B"/>
                </a:highlight>
                <a:latin typeface="Roboto Mono"/>
                <a:ea typeface="Roboto Mono"/>
                <a:cs typeface="Roboto Mono"/>
                <a:sym typeface="Roboto Mono"/>
              </a:rPr>
              <a:t>  } </a:t>
            </a:r>
            <a:r>
              <a:rPr lang="en">
                <a:solidFill>
                  <a:srgbClr val="CC7832"/>
                </a:solidFill>
                <a:highlight>
                  <a:srgbClr val="2B2B2B"/>
                </a:highlight>
                <a:latin typeface="Roboto Mono"/>
                <a:ea typeface="Roboto Mono"/>
                <a:cs typeface="Roboto Mono"/>
                <a:sym typeface="Roboto Mono"/>
              </a:rPr>
              <a:t>else </a:t>
            </a:r>
            <a:r>
              <a:rPr lang="en">
                <a:solidFill>
                  <a:srgbClr val="A9B7C6"/>
                </a:solidFill>
                <a:highlight>
                  <a:srgbClr val="2B2B2B"/>
                </a:highlight>
                <a:latin typeface="Roboto Mono"/>
                <a:ea typeface="Roboto Mono"/>
                <a:cs typeface="Roboto Mono"/>
                <a:sym typeface="Roboto Mono"/>
              </a:rPr>
              <a:t>{</a:t>
            </a:r>
            <a:endParaRPr dirty="0">
              <a:solidFill>
                <a:srgbClr val="A9B7C6"/>
              </a:solidFill>
              <a:highlight>
                <a:srgbClr val="2B2B2B"/>
              </a:highlight>
              <a:latin typeface="Roboto Mono"/>
              <a:ea typeface="Roboto Mono"/>
              <a:cs typeface="Roboto Mono"/>
              <a:sym typeface="Roboto Mono"/>
            </a:endParaRPr>
          </a:p>
          <a:p>
            <a:pPr marL="0" lvl="0" indent="0" algn="l" rtl="0">
              <a:spcBef>
                <a:spcPts val="0"/>
              </a:spcBef>
              <a:spcAft>
                <a:spcPts val="0"/>
              </a:spcAft>
              <a:buNone/>
            </a:pPr>
            <a:r>
              <a:rPr lang="en">
                <a:solidFill>
                  <a:srgbClr val="A9B7C6"/>
                </a:solidFill>
                <a:highlight>
                  <a:srgbClr val="2B2B2B"/>
                </a:highlight>
                <a:latin typeface="Roboto Mono"/>
                <a:ea typeface="Roboto Mono"/>
                <a:cs typeface="Roboto Mono"/>
                <a:sym typeface="Roboto Mono"/>
              </a:rPr>
              <a:t>     </a:t>
            </a:r>
            <a:r>
              <a:rPr lang="en">
                <a:solidFill>
                  <a:srgbClr val="CC7832"/>
                </a:solidFill>
                <a:highlight>
                  <a:srgbClr val="2B2B2B"/>
                </a:highlight>
                <a:latin typeface="Roboto Mono"/>
                <a:ea typeface="Roboto Mono"/>
                <a:cs typeface="Roboto Mono"/>
                <a:sym typeface="Roboto Mono"/>
              </a:rPr>
              <a:t>val </a:t>
            </a:r>
            <a:r>
              <a:rPr lang="en">
                <a:solidFill>
                  <a:srgbClr val="A9B7C6"/>
                </a:solidFill>
                <a:highlight>
                  <a:srgbClr val="2B2B2B"/>
                </a:highlight>
                <a:latin typeface="Roboto Mono"/>
                <a:ea typeface="Roboto Mono"/>
                <a:cs typeface="Roboto Mono"/>
                <a:sym typeface="Roboto Mono"/>
              </a:rPr>
              <a:t>exception = task.</a:t>
            </a:r>
            <a:r>
              <a:rPr lang="en" i="1">
                <a:solidFill>
                  <a:srgbClr val="9876AA"/>
                </a:solidFill>
                <a:highlight>
                  <a:srgbClr val="2B2B2B"/>
                </a:highlight>
                <a:latin typeface="Roboto Mono"/>
                <a:ea typeface="Roboto Mono"/>
                <a:cs typeface="Roboto Mono"/>
                <a:sym typeface="Roboto Mono"/>
              </a:rPr>
              <a:t>exception</a:t>
            </a:r>
            <a:endParaRPr i="1" dirty="0">
              <a:solidFill>
                <a:srgbClr val="9876AA"/>
              </a:solidFill>
              <a:highlight>
                <a:srgbClr val="2B2B2B"/>
              </a:highlight>
              <a:latin typeface="Roboto Mono"/>
              <a:ea typeface="Roboto Mono"/>
              <a:cs typeface="Roboto Mono"/>
              <a:sym typeface="Roboto Mono"/>
            </a:endParaRPr>
          </a:p>
          <a:p>
            <a:pPr marL="0" lvl="0" indent="0" algn="l" rtl="0">
              <a:spcBef>
                <a:spcPts val="0"/>
              </a:spcBef>
              <a:spcAft>
                <a:spcPts val="0"/>
              </a:spcAft>
              <a:buNone/>
            </a:pPr>
            <a:r>
              <a:rPr lang="en" i="1">
                <a:solidFill>
                  <a:srgbClr val="9876AA"/>
                </a:solidFill>
                <a:highlight>
                  <a:srgbClr val="2B2B2B"/>
                </a:highlight>
                <a:latin typeface="Roboto Mono"/>
                <a:ea typeface="Roboto Mono"/>
                <a:cs typeface="Roboto Mono"/>
                <a:sym typeface="Roboto Mono"/>
              </a:rPr>
              <a:t>     </a:t>
            </a:r>
            <a:r>
              <a:rPr lang="en">
                <a:solidFill>
                  <a:srgbClr val="A9B7C6"/>
                </a:solidFill>
                <a:highlight>
                  <a:srgbClr val="2B2B2B"/>
                </a:highlight>
                <a:latin typeface="Roboto Mono"/>
                <a:ea typeface="Roboto Mono"/>
                <a:cs typeface="Roboto Mono"/>
                <a:sym typeface="Roboto Mono"/>
              </a:rPr>
              <a:t>Toast.makeText(...</a:t>
            </a:r>
            <a:r>
              <a:rPr lang="en">
                <a:solidFill>
                  <a:srgbClr val="CC7832"/>
                </a:solidFill>
                <a:highlight>
                  <a:srgbClr val="2B2B2B"/>
                </a:highlight>
                <a:latin typeface="Roboto Mono"/>
                <a:ea typeface="Roboto Mono"/>
                <a:cs typeface="Roboto Mono"/>
                <a:sym typeface="Roboto Mono"/>
              </a:rPr>
              <a:t>, </a:t>
            </a:r>
            <a:r>
              <a:rPr lang="en">
                <a:solidFill>
                  <a:srgbClr val="6A8759"/>
                </a:solidFill>
                <a:highlight>
                  <a:srgbClr val="2B2B2B"/>
                </a:highlight>
                <a:latin typeface="Roboto Mono"/>
                <a:ea typeface="Roboto Mono"/>
                <a:cs typeface="Roboto Mono"/>
                <a:sym typeface="Roboto Mono"/>
              </a:rPr>
              <a:t>"Failed: </a:t>
            </a:r>
            <a:r>
              <a:rPr lang="en">
                <a:solidFill>
                  <a:srgbClr val="CC7832"/>
                </a:solidFill>
                <a:highlight>
                  <a:srgbClr val="2B2B2B"/>
                </a:highlight>
                <a:latin typeface="Roboto Mono"/>
                <a:ea typeface="Roboto Mono"/>
                <a:cs typeface="Roboto Mono"/>
                <a:sym typeface="Roboto Mono"/>
              </a:rPr>
              <a:t>$</a:t>
            </a:r>
            <a:r>
              <a:rPr lang="en">
                <a:solidFill>
                  <a:srgbClr val="A9B7C6"/>
                </a:solidFill>
                <a:highlight>
                  <a:srgbClr val="2B2B2B"/>
                </a:highlight>
                <a:latin typeface="Roboto Mono"/>
                <a:ea typeface="Roboto Mono"/>
                <a:cs typeface="Roboto Mono"/>
                <a:sym typeface="Roboto Mono"/>
              </a:rPr>
              <a:t>exception</a:t>
            </a:r>
            <a:r>
              <a:rPr lang="en">
                <a:solidFill>
                  <a:srgbClr val="6A8759"/>
                </a:solidFill>
                <a:highlight>
                  <a:srgbClr val="2B2B2B"/>
                </a:highlight>
                <a:latin typeface="Roboto Mono"/>
                <a:ea typeface="Roboto Mono"/>
                <a:cs typeface="Roboto Mono"/>
                <a:sym typeface="Roboto Mono"/>
              </a:rPr>
              <a:t>"</a:t>
            </a:r>
            <a:r>
              <a:rPr lang="en">
                <a:solidFill>
                  <a:srgbClr val="CC7832"/>
                </a:solidFill>
                <a:highlight>
                  <a:srgbClr val="2B2B2B"/>
                </a:highlight>
                <a:latin typeface="Roboto Mono"/>
                <a:ea typeface="Roboto Mono"/>
                <a:cs typeface="Roboto Mono"/>
                <a:sym typeface="Roboto Mono"/>
              </a:rPr>
              <a:t>, </a:t>
            </a:r>
            <a:r>
              <a:rPr lang="en">
                <a:solidFill>
                  <a:srgbClr val="A9B7C6"/>
                </a:solidFill>
                <a:highlight>
                  <a:srgbClr val="2B2B2B"/>
                </a:highlight>
                <a:latin typeface="Roboto Mono"/>
                <a:ea typeface="Roboto Mono"/>
                <a:cs typeface="Roboto Mono"/>
                <a:sym typeface="Roboto Mono"/>
              </a:rPr>
              <a:t>...).show()</a:t>
            </a:r>
            <a:endParaRPr dirty="0">
              <a:solidFill>
                <a:srgbClr val="A9B7C6"/>
              </a:solidFill>
              <a:highlight>
                <a:srgbClr val="2B2B2B"/>
              </a:highlight>
              <a:latin typeface="Roboto Mono"/>
              <a:ea typeface="Roboto Mono"/>
              <a:cs typeface="Roboto Mono"/>
              <a:sym typeface="Roboto Mono"/>
            </a:endParaRPr>
          </a:p>
          <a:p>
            <a:pPr marL="0" lvl="0" indent="0" algn="l" rtl="0">
              <a:spcBef>
                <a:spcPts val="0"/>
              </a:spcBef>
              <a:spcAft>
                <a:spcPts val="0"/>
              </a:spcAft>
              <a:buNone/>
            </a:pPr>
            <a:r>
              <a:rPr lang="en">
                <a:solidFill>
                  <a:srgbClr val="A9B7C6"/>
                </a:solidFill>
                <a:highlight>
                  <a:srgbClr val="2B2B2B"/>
                </a:highlight>
                <a:latin typeface="Roboto Mono"/>
                <a:ea typeface="Roboto Mono"/>
                <a:cs typeface="Roboto Mono"/>
                <a:sym typeface="Roboto Mono"/>
              </a:rPr>
              <a:t>  }</a:t>
            </a:r>
            <a:endParaRPr dirty="0">
              <a:solidFill>
                <a:srgbClr val="A9B7C6"/>
              </a:solidFill>
              <a:highlight>
                <a:srgbClr val="2B2B2B"/>
              </a:highlight>
              <a:latin typeface="Roboto Mono"/>
              <a:ea typeface="Roboto Mono"/>
              <a:cs typeface="Roboto Mono"/>
              <a:sym typeface="Roboto Mono"/>
            </a:endParaRPr>
          </a:p>
          <a:p>
            <a:pPr marL="0" lvl="0" indent="0" algn="l" rtl="0">
              <a:spcBef>
                <a:spcPts val="0"/>
              </a:spcBef>
              <a:spcAft>
                <a:spcPts val="0"/>
              </a:spcAft>
              <a:buNone/>
            </a:pPr>
            <a:endParaRPr dirty="0">
              <a:solidFill>
                <a:srgbClr val="A9B7C6"/>
              </a:solidFill>
              <a:highlight>
                <a:srgbClr val="2B2B2B"/>
              </a:highlight>
              <a:latin typeface="Roboto Mono"/>
              <a:ea typeface="Roboto Mono"/>
              <a:cs typeface="Roboto Mono"/>
              <a:sym typeface="Roboto Mono"/>
            </a:endParaRPr>
          </a:p>
          <a:p>
            <a:pPr marL="0" lvl="0" indent="0" algn="l" rtl="0">
              <a:spcBef>
                <a:spcPts val="0"/>
              </a:spcBef>
              <a:spcAft>
                <a:spcPts val="0"/>
              </a:spcAft>
              <a:buNone/>
            </a:pPr>
            <a:r>
              <a:rPr lang="en">
                <a:solidFill>
                  <a:srgbClr val="A9B7C6"/>
                </a:solidFill>
                <a:highlight>
                  <a:srgbClr val="2B2B2B"/>
                </a:highlight>
                <a:latin typeface="Roboto Mono"/>
                <a:ea typeface="Roboto Mono"/>
                <a:cs typeface="Roboto Mono"/>
                <a:sym typeface="Roboto Mono"/>
              </a:rPr>
              <a:t>}</a:t>
            </a:r>
            <a:endParaRPr dirty="0">
              <a:solidFill>
                <a:srgbClr val="9876AA"/>
              </a:solidFill>
              <a:highlight>
                <a:srgbClr val="2B2B2B"/>
              </a:highlight>
              <a:latin typeface="Roboto Mono"/>
              <a:ea typeface="Roboto Mono"/>
              <a:cs typeface="Roboto Mono"/>
              <a:sym typeface="Roboto Mono"/>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533"/>
        <p:cNvGrpSpPr/>
        <p:nvPr/>
      </p:nvGrpSpPr>
      <p:grpSpPr>
        <a:xfrm>
          <a:off x="0" y="0"/>
          <a:ext cx="0" cy="0"/>
          <a:chOff x="0" y="0"/>
          <a:chExt cx="0" cy="0"/>
        </a:xfrm>
      </p:grpSpPr>
      <p:sp>
        <p:nvSpPr>
          <p:cNvPr id="534" name="Google Shape;534;p8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Sign Up</a:t>
            </a:r>
            <a:endParaRPr dirty="0"/>
          </a:p>
        </p:txBody>
      </p:sp>
      <p:sp>
        <p:nvSpPr>
          <p:cNvPr id="535" name="Google Shape;535;p84"/>
          <p:cNvSpPr txBox="1">
            <a:spLocks noGrp="1"/>
          </p:cNvSpPr>
          <p:nvPr>
            <p:ph type="body" idx="1"/>
          </p:nvPr>
        </p:nvSpPr>
        <p:spPr>
          <a:xfrm>
            <a:off x="311700" y="1152475"/>
            <a:ext cx="8520600" cy="917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Note -- this does </a:t>
            </a:r>
            <a:r>
              <a:rPr lang="en" b="1">
                <a:solidFill>
                  <a:schemeClr val="lt2"/>
                </a:solidFill>
              </a:rPr>
              <a:t>not</a:t>
            </a:r>
            <a:r>
              <a:rPr lang="en"/>
              <a:t> do any sort of email verification. However, you can add code to do this.</a:t>
            </a:r>
            <a:endParaRPr dirty="0"/>
          </a:p>
        </p:txBody>
      </p:sp>
      <p:sp>
        <p:nvSpPr>
          <p:cNvPr id="536" name="Google Shape;536;p84"/>
          <p:cNvSpPr txBox="1"/>
          <p:nvPr/>
        </p:nvSpPr>
        <p:spPr>
          <a:xfrm>
            <a:off x="311700" y="1821100"/>
            <a:ext cx="8465100" cy="300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9876AA"/>
              </a:solidFill>
              <a:highlight>
                <a:srgbClr val="2B2B2B"/>
              </a:highlight>
              <a:latin typeface="Roboto Mono"/>
              <a:ea typeface="Roboto Mono"/>
              <a:cs typeface="Roboto Mono"/>
              <a:sym typeface="Roboto Mono"/>
            </a:endParaRPr>
          </a:p>
        </p:txBody>
      </p:sp>
      <p:sp>
        <p:nvSpPr>
          <p:cNvPr id="537" name="Google Shape;537;p84"/>
          <p:cNvSpPr txBox="1"/>
          <p:nvPr/>
        </p:nvSpPr>
        <p:spPr>
          <a:xfrm>
            <a:off x="311700" y="1821100"/>
            <a:ext cx="8465100" cy="300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rgbClr val="9876AA"/>
                </a:solidFill>
                <a:highlight>
                  <a:srgbClr val="2B2B2B"/>
                </a:highlight>
                <a:latin typeface="Roboto Mono"/>
                <a:ea typeface="Roboto Mono"/>
                <a:cs typeface="Roboto Mono"/>
                <a:sym typeface="Roboto Mono"/>
              </a:rPr>
              <a:t>firebaseAuth</a:t>
            </a:r>
            <a:endParaRPr dirty="0">
              <a:solidFill>
                <a:srgbClr val="9876AA"/>
              </a:solidFill>
              <a:highlight>
                <a:srgbClr val="2B2B2B"/>
              </a:highlight>
              <a:latin typeface="Roboto Mono"/>
              <a:ea typeface="Roboto Mono"/>
              <a:cs typeface="Roboto Mono"/>
              <a:sym typeface="Roboto Mono"/>
            </a:endParaRPr>
          </a:p>
          <a:p>
            <a:pPr marL="0" lvl="0" indent="0" algn="l" rtl="0">
              <a:spcBef>
                <a:spcPts val="0"/>
              </a:spcBef>
              <a:spcAft>
                <a:spcPts val="0"/>
              </a:spcAft>
              <a:buNone/>
            </a:pPr>
            <a:r>
              <a:rPr lang="en" dirty="0">
                <a:solidFill>
                  <a:srgbClr val="A9B7C6"/>
                </a:solidFill>
                <a:highlight>
                  <a:srgbClr val="2B2B2B"/>
                </a:highlight>
                <a:latin typeface="Roboto Mono"/>
                <a:ea typeface="Roboto Mono"/>
                <a:cs typeface="Roboto Mono"/>
                <a:sym typeface="Roboto Mono"/>
              </a:rPr>
              <a:t>.createUserWithEmailAndPassword(...).addOnCompleteListener </a:t>
            </a:r>
            <a:r>
              <a:rPr lang="en" b="1" dirty="0">
                <a:solidFill>
                  <a:srgbClr val="A9B7C6"/>
                </a:solidFill>
                <a:highlight>
                  <a:srgbClr val="2B2B2B"/>
                </a:highlight>
                <a:latin typeface="Roboto Mono"/>
                <a:ea typeface="Roboto Mono"/>
                <a:cs typeface="Roboto Mono"/>
                <a:sym typeface="Roboto Mono"/>
              </a:rPr>
              <a:t>{ </a:t>
            </a:r>
            <a:r>
              <a:rPr lang="en" dirty="0">
                <a:solidFill>
                  <a:srgbClr val="A9B7C6"/>
                </a:solidFill>
                <a:highlight>
                  <a:srgbClr val="2B2B2B"/>
                </a:highlight>
                <a:latin typeface="Roboto Mono"/>
                <a:ea typeface="Roboto Mono"/>
                <a:cs typeface="Roboto Mono"/>
                <a:sym typeface="Roboto Mono"/>
              </a:rPr>
              <a:t>task </a:t>
            </a:r>
            <a:r>
              <a:rPr lang="en" b="1" dirty="0">
                <a:solidFill>
                  <a:srgbClr val="A9B7C6"/>
                </a:solidFill>
                <a:highlight>
                  <a:srgbClr val="2B2B2B"/>
                </a:highlight>
                <a:latin typeface="Roboto Mono"/>
                <a:ea typeface="Roboto Mono"/>
                <a:cs typeface="Roboto Mono"/>
                <a:sym typeface="Roboto Mono"/>
              </a:rPr>
              <a:t>-&gt;</a:t>
            </a:r>
            <a:endParaRPr b="1" dirty="0">
              <a:solidFill>
                <a:srgbClr val="A9B7C6"/>
              </a:solidFill>
              <a:highlight>
                <a:srgbClr val="2B2B2B"/>
              </a:highlight>
              <a:latin typeface="Roboto Mono"/>
              <a:ea typeface="Roboto Mono"/>
              <a:cs typeface="Roboto Mono"/>
              <a:sym typeface="Roboto Mono"/>
            </a:endParaRPr>
          </a:p>
          <a:p>
            <a:pPr marL="0" lvl="0" indent="0" algn="l" rtl="0">
              <a:spcBef>
                <a:spcPts val="0"/>
              </a:spcBef>
              <a:spcAft>
                <a:spcPts val="0"/>
              </a:spcAft>
              <a:buNone/>
            </a:pPr>
            <a:r>
              <a:rPr lang="en" b="1" dirty="0">
                <a:solidFill>
                  <a:srgbClr val="A9B7C6"/>
                </a:solidFill>
                <a:highlight>
                  <a:srgbClr val="2B2B2B"/>
                </a:highlight>
                <a:latin typeface="Roboto Mono"/>
                <a:ea typeface="Roboto Mono"/>
                <a:cs typeface="Roboto Mono"/>
                <a:sym typeface="Roboto Mono"/>
              </a:rPr>
              <a:t>   </a:t>
            </a:r>
            <a:r>
              <a:rPr lang="en" dirty="0">
                <a:solidFill>
                  <a:srgbClr val="CC7832"/>
                </a:solidFill>
                <a:highlight>
                  <a:srgbClr val="2B2B2B"/>
                </a:highlight>
                <a:latin typeface="Roboto Mono"/>
                <a:ea typeface="Roboto Mono"/>
                <a:cs typeface="Roboto Mono"/>
                <a:sym typeface="Roboto Mono"/>
              </a:rPr>
              <a:t>if </a:t>
            </a:r>
            <a:r>
              <a:rPr lang="en" dirty="0">
                <a:solidFill>
                  <a:srgbClr val="A9B7C6"/>
                </a:solidFill>
                <a:highlight>
                  <a:srgbClr val="2B2B2B"/>
                </a:highlight>
                <a:latin typeface="Roboto Mono"/>
                <a:ea typeface="Roboto Mono"/>
                <a:cs typeface="Roboto Mono"/>
                <a:sym typeface="Roboto Mono"/>
              </a:rPr>
              <a:t>(task.</a:t>
            </a:r>
            <a:r>
              <a:rPr lang="en" i="1" dirty="0">
                <a:solidFill>
                  <a:srgbClr val="9876AA"/>
                </a:solidFill>
                <a:highlight>
                  <a:srgbClr val="2B2B2B"/>
                </a:highlight>
                <a:latin typeface="Roboto Mono"/>
                <a:ea typeface="Roboto Mono"/>
                <a:cs typeface="Roboto Mono"/>
                <a:sym typeface="Roboto Mono"/>
              </a:rPr>
              <a:t>isSuccessful</a:t>
            </a:r>
            <a:r>
              <a:rPr lang="en" dirty="0">
                <a:solidFill>
                  <a:srgbClr val="A9B7C6"/>
                </a:solidFill>
                <a:highlight>
                  <a:srgbClr val="2B2B2B"/>
                </a:highlight>
                <a:latin typeface="Roboto Mono"/>
                <a:ea typeface="Roboto Mono"/>
                <a:cs typeface="Roboto Mono"/>
                <a:sym typeface="Roboto Mono"/>
              </a:rPr>
              <a:t>) {</a:t>
            </a:r>
            <a:endParaRPr dirty="0">
              <a:solidFill>
                <a:srgbClr val="A9B7C6"/>
              </a:solidFill>
              <a:highlight>
                <a:srgbClr val="2B2B2B"/>
              </a:highlight>
              <a:latin typeface="Roboto Mono"/>
              <a:ea typeface="Roboto Mono"/>
              <a:cs typeface="Roboto Mono"/>
              <a:sym typeface="Roboto Mono"/>
            </a:endParaRPr>
          </a:p>
          <a:p>
            <a:pPr marL="0" lvl="0" indent="0" algn="l" rtl="0">
              <a:spcBef>
                <a:spcPts val="0"/>
              </a:spcBef>
              <a:spcAft>
                <a:spcPts val="0"/>
              </a:spcAft>
              <a:buNone/>
            </a:pPr>
            <a:r>
              <a:rPr lang="en" dirty="0">
                <a:solidFill>
                  <a:srgbClr val="A9B7C6"/>
                </a:solidFill>
                <a:highlight>
                  <a:srgbClr val="2B2B2B"/>
                </a:highlight>
                <a:latin typeface="Roboto Mono"/>
                <a:ea typeface="Roboto Mono"/>
                <a:cs typeface="Roboto Mono"/>
                <a:sym typeface="Roboto Mono"/>
              </a:rPr>
              <a:t>       </a:t>
            </a:r>
            <a:r>
              <a:rPr lang="en" dirty="0">
                <a:solidFill>
                  <a:srgbClr val="CC7832"/>
                </a:solidFill>
                <a:highlight>
                  <a:srgbClr val="2B2B2B"/>
                </a:highlight>
                <a:latin typeface="Roboto Mono"/>
                <a:ea typeface="Roboto Mono"/>
                <a:cs typeface="Roboto Mono"/>
                <a:sym typeface="Roboto Mono"/>
              </a:rPr>
              <a:t>val </a:t>
            </a:r>
            <a:r>
              <a:rPr lang="en" dirty="0">
                <a:solidFill>
                  <a:srgbClr val="A9B7C6"/>
                </a:solidFill>
                <a:highlight>
                  <a:srgbClr val="2B2B2B"/>
                </a:highlight>
                <a:latin typeface="Roboto Mono"/>
                <a:ea typeface="Roboto Mono"/>
                <a:cs typeface="Roboto Mono"/>
                <a:sym typeface="Roboto Mono"/>
              </a:rPr>
              <a:t>user = </a:t>
            </a:r>
            <a:r>
              <a:rPr lang="en" dirty="0">
                <a:solidFill>
                  <a:srgbClr val="9876AA"/>
                </a:solidFill>
                <a:highlight>
                  <a:srgbClr val="2B2B2B"/>
                </a:highlight>
                <a:latin typeface="Roboto Mono"/>
                <a:ea typeface="Roboto Mono"/>
                <a:cs typeface="Roboto Mono"/>
                <a:sym typeface="Roboto Mono"/>
              </a:rPr>
              <a:t>firebaseAuth</a:t>
            </a:r>
            <a:r>
              <a:rPr lang="en" dirty="0">
                <a:solidFill>
                  <a:srgbClr val="A9B7C6"/>
                </a:solidFill>
                <a:highlight>
                  <a:srgbClr val="2B2B2B"/>
                </a:highlight>
                <a:latin typeface="Roboto Mono"/>
                <a:ea typeface="Roboto Mono"/>
                <a:cs typeface="Roboto Mono"/>
                <a:sym typeface="Roboto Mono"/>
              </a:rPr>
              <a:t>.</a:t>
            </a:r>
            <a:r>
              <a:rPr lang="en" i="1" dirty="0">
                <a:solidFill>
                  <a:srgbClr val="9876AA"/>
                </a:solidFill>
                <a:highlight>
                  <a:srgbClr val="2B2B2B"/>
                </a:highlight>
                <a:latin typeface="Roboto Mono"/>
                <a:ea typeface="Roboto Mono"/>
                <a:cs typeface="Roboto Mono"/>
                <a:sym typeface="Roboto Mono"/>
              </a:rPr>
              <a:t>currentUser</a:t>
            </a:r>
            <a:endParaRPr i="1" dirty="0">
              <a:solidFill>
                <a:srgbClr val="9876AA"/>
              </a:solidFill>
              <a:highlight>
                <a:srgbClr val="2B2B2B"/>
              </a:highlight>
              <a:latin typeface="Roboto Mono"/>
              <a:ea typeface="Roboto Mono"/>
              <a:cs typeface="Roboto Mono"/>
              <a:sym typeface="Roboto Mono"/>
            </a:endParaRPr>
          </a:p>
          <a:p>
            <a:pPr marL="0" lvl="0" indent="0" algn="l" rtl="0">
              <a:spcBef>
                <a:spcPts val="0"/>
              </a:spcBef>
              <a:spcAft>
                <a:spcPts val="0"/>
              </a:spcAft>
              <a:buNone/>
            </a:pPr>
            <a:r>
              <a:rPr lang="en" i="1" dirty="0">
                <a:solidFill>
                  <a:srgbClr val="9876AA"/>
                </a:solidFill>
                <a:highlight>
                  <a:srgbClr val="2B2B2B"/>
                </a:highlight>
                <a:latin typeface="Roboto Mono"/>
                <a:ea typeface="Roboto Mono"/>
                <a:cs typeface="Roboto Mono"/>
                <a:sym typeface="Roboto Mono"/>
              </a:rPr>
              <a:t>       </a:t>
            </a:r>
            <a:r>
              <a:rPr lang="en" dirty="0">
                <a:solidFill>
                  <a:srgbClr val="A9B7C6"/>
                </a:solidFill>
                <a:highlight>
                  <a:srgbClr val="2B2B2B"/>
                </a:highlight>
                <a:latin typeface="Roboto Mono"/>
                <a:ea typeface="Roboto Mono"/>
                <a:cs typeface="Roboto Mono"/>
                <a:sym typeface="Roboto Mono"/>
              </a:rPr>
              <a:t>user?.sendEmailVerification()</a:t>
            </a:r>
            <a:endParaRPr dirty="0">
              <a:solidFill>
                <a:srgbClr val="A9B7C6"/>
              </a:solidFill>
              <a:highlight>
                <a:srgbClr val="2B2B2B"/>
              </a:highlight>
              <a:latin typeface="Roboto Mono"/>
              <a:ea typeface="Roboto Mono"/>
              <a:cs typeface="Roboto Mono"/>
              <a:sym typeface="Roboto Mono"/>
            </a:endParaRPr>
          </a:p>
          <a:p>
            <a:pPr marL="0" lvl="0" indent="0" algn="l" rtl="0">
              <a:spcBef>
                <a:spcPts val="0"/>
              </a:spcBef>
              <a:spcAft>
                <a:spcPts val="0"/>
              </a:spcAft>
              <a:buNone/>
            </a:pPr>
            <a:r>
              <a:rPr lang="en" dirty="0">
                <a:solidFill>
                  <a:srgbClr val="808080"/>
                </a:solidFill>
                <a:highlight>
                  <a:srgbClr val="2B2B2B"/>
                </a:highlight>
                <a:latin typeface="Roboto Mono"/>
                <a:ea typeface="Roboto Mono"/>
                <a:cs typeface="Roboto Mono"/>
                <a:sym typeface="Roboto Mono"/>
              </a:rPr>
              <a:t>   // ...</a:t>
            </a:r>
            <a:endParaRPr dirty="0">
              <a:solidFill>
                <a:srgbClr val="808080"/>
              </a:solidFill>
              <a:highlight>
                <a:srgbClr val="2B2B2B"/>
              </a:highlight>
              <a:latin typeface="Roboto Mono"/>
              <a:ea typeface="Roboto Mono"/>
              <a:cs typeface="Roboto Mono"/>
              <a:sym typeface="Roboto Mono"/>
            </a:endParaRPr>
          </a:p>
          <a:p>
            <a:pPr marL="0" lvl="0" indent="0" algn="l" rtl="0">
              <a:spcBef>
                <a:spcPts val="0"/>
              </a:spcBef>
              <a:spcAft>
                <a:spcPts val="0"/>
              </a:spcAft>
              <a:buNone/>
            </a:pPr>
            <a:r>
              <a:rPr lang="en" b="1" dirty="0">
                <a:solidFill>
                  <a:srgbClr val="A9B7C6"/>
                </a:solidFill>
                <a:highlight>
                  <a:srgbClr val="2B2B2B"/>
                </a:highlight>
                <a:latin typeface="Roboto Mono"/>
                <a:ea typeface="Roboto Mono"/>
                <a:cs typeface="Roboto Mono"/>
                <a:sym typeface="Roboto Mono"/>
              </a:rPr>
              <a:t>}</a:t>
            </a:r>
            <a:endParaRPr dirty="0">
              <a:solidFill>
                <a:srgbClr val="9876AA"/>
              </a:solidFill>
              <a:highlight>
                <a:srgbClr val="2B2B2B"/>
              </a:highlight>
              <a:latin typeface="Roboto Mono"/>
              <a:ea typeface="Roboto Mono"/>
              <a:cs typeface="Roboto Mono"/>
              <a:sym typeface="Roboto Mono"/>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sp>
        <p:nvSpPr>
          <p:cNvPr id="542" name="Google Shape;542;p8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Sign Up</a:t>
            </a:r>
            <a:endParaRPr dirty="0"/>
          </a:p>
        </p:txBody>
      </p:sp>
      <p:sp>
        <p:nvSpPr>
          <p:cNvPr id="543" name="Google Shape;543;p85"/>
          <p:cNvSpPr txBox="1">
            <a:spLocks noGrp="1"/>
          </p:cNvSpPr>
          <p:nvPr>
            <p:ph type="body" idx="1"/>
          </p:nvPr>
        </p:nvSpPr>
        <p:spPr>
          <a:xfrm>
            <a:off x="311700" y="1152475"/>
            <a:ext cx="8520600" cy="917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You can also add another OnCompleteListener to make sure the email was successfully sent by Firebase.</a:t>
            </a:r>
            <a:endParaRPr dirty="0"/>
          </a:p>
        </p:txBody>
      </p:sp>
      <p:sp>
        <p:nvSpPr>
          <p:cNvPr id="544" name="Google Shape;544;p85"/>
          <p:cNvSpPr txBox="1"/>
          <p:nvPr/>
        </p:nvSpPr>
        <p:spPr>
          <a:xfrm>
            <a:off x="311700" y="1821100"/>
            <a:ext cx="8465100" cy="300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9876AA"/>
              </a:solidFill>
              <a:highlight>
                <a:srgbClr val="2B2B2B"/>
              </a:highlight>
              <a:latin typeface="Roboto Mono"/>
              <a:ea typeface="Roboto Mono"/>
              <a:cs typeface="Roboto Mono"/>
              <a:sym typeface="Roboto Mono"/>
            </a:endParaRPr>
          </a:p>
        </p:txBody>
      </p:sp>
      <p:sp>
        <p:nvSpPr>
          <p:cNvPr id="545" name="Google Shape;545;p85"/>
          <p:cNvSpPr txBox="1"/>
          <p:nvPr/>
        </p:nvSpPr>
        <p:spPr>
          <a:xfrm>
            <a:off x="311700" y="1821100"/>
            <a:ext cx="8465100" cy="300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9876AA"/>
                </a:solidFill>
                <a:highlight>
                  <a:srgbClr val="2B2B2B"/>
                </a:highlight>
                <a:latin typeface="Roboto Mono"/>
                <a:ea typeface="Roboto Mono"/>
                <a:cs typeface="Roboto Mono"/>
                <a:sym typeface="Roboto Mono"/>
              </a:rPr>
              <a:t>firebaseAuth</a:t>
            </a:r>
            <a:endParaRPr dirty="0">
              <a:solidFill>
                <a:srgbClr val="9876AA"/>
              </a:solidFill>
              <a:highlight>
                <a:srgbClr val="2B2B2B"/>
              </a:highlight>
              <a:latin typeface="Roboto Mono"/>
              <a:ea typeface="Roboto Mono"/>
              <a:cs typeface="Roboto Mono"/>
              <a:sym typeface="Roboto Mono"/>
            </a:endParaRPr>
          </a:p>
          <a:p>
            <a:pPr marL="0" lvl="0" indent="0" algn="l" rtl="0">
              <a:spcBef>
                <a:spcPts val="0"/>
              </a:spcBef>
              <a:spcAft>
                <a:spcPts val="0"/>
              </a:spcAft>
              <a:buNone/>
            </a:pPr>
            <a:r>
              <a:rPr lang="en">
                <a:solidFill>
                  <a:srgbClr val="A9B7C6"/>
                </a:solidFill>
                <a:highlight>
                  <a:srgbClr val="2B2B2B"/>
                </a:highlight>
                <a:latin typeface="Roboto Mono"/>
                <a:ea typeface="Roboto Mono"/>
                <a:cs typeface="Roboto Mono"/>
                <a:sym typeface="Roboto Mono"/>
              </a:rPr>
              <a:t>.createUserWithEmailAndPassword(...).addOnCompleteListener </a:t>
            </a:r>
            <a:r>
              <a:rPr lang="en" b="1">
                <a:solidFill>
                  <a:srgbClr val="A9B7C6"/>
                </a:solidFill>
                <a:highlight>
                  <a:srgbClr val="2B2B2B"/>
                </a:highlight>
                <a:latin typeface="Roboto Mono"/>
                <a:ea typeface="Roboto Mono"/>
                <a:cs typeface="Roboto Mono"/>
                <a:sym typeface="Roboto Mono"/>
              </a:rPr>
              <a:t>{ </a:t>
            </a:r>
            <a:r>
              <a:rPr lang="en">
                <a:solidFill>
                  <a:srgbClr val="A9B7C6"/>
                </a:solidFill>
                <a:highlight>
                  <a:srgbClr val="2B2B2B"/>
                </a:highlight>
                <a:latin typeface="Roboto Mono"/>
                <a:ea typeface="Roboto Mono"/>
                <a:cs typeface="Roboto Mono"/>
                <a:sym typeface="Roboto Mono"/>
              </a:rPr>
              <a:t>task </a:t>
            </a:r>
            <a:r>
              <a:rPr lang="en" b="1">
                <a:solidFill>
                  <a:srgbClr val="A9B7C6"/>
                </a:solidFill>
                <a:highlight>
                  <a:srgbClr val="2B2B2B"/>
                </a:highlight>
                <a:latin typeface="Roboto Mono"/>
                <a:ea typeface="Roboto Mono"/>
                <a:cs typeface="Roboto Mono"/>
                <a:sym typeface="Roboto Mono"/>
              </a:rPr>
              <a:t>-&gt;</a:t>
            </a:r>
            <a:endParaRPr b="1" dirty="0">
              <a:solidFill>
                <a:srgbClr val="A9B7C6"/>
              </a:solidFill>
              <a:highlight>
                <a:srgbClr val="2B2B2B"/>
              </a:highlight>
              <a:latin typeface="Roboto Mono"/>
              <a:ea typeface="Roboto Mono"/>
              <a:cs typeface="Roboto Mono"/>
              <a:sym typeface="Roboto Mono"/>
            </a:endParaRPr>
          </a:p>
          <a:p>
            <a:pPr marL="0" lvl="0" indent="0" algn="l" rtl="0">
              <a:spcBef>
                <a:spcPts val="0"/>
              </a:spcBef>
              <a:spcAft>
                <a:spcPts val="0"/>
              </a:spcAft>
              <a:buNone/>
            </a:pPr>
            <a:r>
              <a:rPr lang="en" b="1">
                <a:solidFill>
                  <a:srgbClr val="A9B7C6"/>
                </a:solidFill>
                <a:highlight>
                  <a:srgbClr val="2B2B2B"/>
                </a:highlight>
                <a:latin typeface="Roboto Mono"/>
                <a:ea typeface="Roboto Mono"/>
                <a:cs typeface="Roboto Mono"/>
                <a:sym typeface="Roboto Mono"/>
              </a:rPr>
              <a:t>   </a:t>
            </a:r>
            <a:r>
              <a:rPr lang="en">
                <a:solidFill>
                  <a:srgbClr val="CC7832"/>
                </a:solidFill>
                <a:highlight>
                  <a:srgbClr val="2B2B2B"/>
                </a:highlight>
                <a:latin typeface="Roboto Mono"/>
                <a:ea typeface="Roboto Mono"/>
                <a:cs typeface="Roboto Mono"/>
                <a:sym typeface="Roboto Mono"/>
              </a:rPr>
              <a:t>if </a:t>
            </a:r>
            <a:r>
              <a:rPr lang="en">
                <a:solidFill>
                  <a:srgbClr val="A9B7C6"/>
                </a:solidFill>
                <a:highlight>
                  <a:srgbClr val="2B2B2B"/>
                </a:highlight>
                <a:latin typeface="Roboto Mono"/>
                <a:ea typeface="Roboto Mono"/>
                <a:cs typeface="Roboto Mono"/>
                <a:sym typeface="Roboto Mono"/>
              </a:rPr>
              <a:t>(task.</a:t>
            </a:r>
            <a:r>
              <a:rPr lang="en" i="1">
                <a:solidFill>
                  <a:srgbClr val="9876AA"/>
                </a:solidFill>
                <a:highlight>
                  <a:srgbClr val="2B2B2B"/>
                </a:highlight>
                <a:latin typeface="Roboto Mono"/>
                <a:ea typeface="Roboto Mono"/>
                <a:cs typeface="Roboto Mono"/>
                <a:sym typeface="Roboto Mono"/>
              </a:rPr>
              <a:t>isSuccessful</a:t>
            </a:r>
            <a:r>
              <a:rPr lang="en">
                <a:solidFill>
                  <a:srgbClr val="A9B7C6"/>
                </a:solidFill>
                <a:highlight>
                  <a:srgbClr val="2B2B2B"/>
                </a:highlight>
                <a:latin typeface="Roboto Mono"/>
                <a:ea typeface="Roboto Mono"/>
                <a:cs typeface="Roboto Mono"/>
                <a:sym typeface="Roboto Mono"/>
              </a:rPr>
              <a:t>) {</a:t>
            </a:r>
            <a:endParaRPr dirty="0">
              <a:solidFill>
                <a:srgbClr val="A9B7C6"/>
              </a:solidFill>
              <a:highlight>
                <a:srgbClr val="2B2B2B"/>
              </a:highlight>
              <a:latin typeface="Roboto Mono"/>
              <a:ea typeface="Roboto Mono"/>
              <a:cs typeface="Roboto Mono"/>
              <a:sym typeface="Roboto Mono"/>
            </a:endParaRPr>
          </a:p>
          <a:p>
            <a:pPr marL="0" lvl="0" indent="0" algn="l" rtl="0">
              <a:spcBef>
                <a:spcPts val="0"/>
              </a:spcBef>
              <a:spcAft>
                <a:spcPts val="0"/>
              </a:spcAft>
              <a:buNone/>
            </a:pPr>
            <a:r>
              <a:rPr lang="en">
                <a:solidFill>
                  <a:srgbClr val="A9B7C6"/>
                </a:solidFill>
                <a:highlight>
                  <a:srgbClr val="2B2B2B"/>
                </a:highlight>
                <a:latin typeface="Roboto Mono"/>
                <a:ea typeface="Roboto Mono"/>
                <a:cs typeface="Roboto Mono"/>
                <a:sym typeface="Roboto Mono"/>
              </a:rPr>
              <a:t>       </a:t>
            </a:r>
            <a:r>
              <a:rPr lang="en">
                <a:solidFill>
                  <a:srgbClr val="CC7832"/>
                </a:solidFill>
                <a:highlight>
                  <a:srgbClr val="2B2B2B"/>
                </a:highlight>
                <a:latin typeface="Roboto Mono"/>
                <a:ea typeface="Roboto Mono"/>
                <a:cs typeface="Roboto Mono"/>
                <a:sym typeface="Roboto Mono"/>
              </a:rPr>
              <a:t>val </a:t>
            </a:r>
            <a:r>
              <a:rPr lang="en">
                <a:solidFill>
                  <a:srgbClr val="A9B7C6"/>
                </a:solidFill>
                <a:highlight>
                  <a:srgbClr val="2B2B2B"/>
                </a:highlight>
                <a:latin typeface="Roboto Mono"/>
                <a:ea typeface="Roboto Mono"/>
                <a:cs typeface="Roboto Mono"/>
                <a:sym typeface="Roboto Mono"/>
              </a:rPr>
              <a:t>user = </a:t>
            </a:r>
            <a:r>
              <a:rPr lang="en">
                <a:solidFill>
                  <a:srgbClr val="9876AA"/>
                </a:solidFill>
                <a:highlight>
                  <a:srgbClr val="2B2B2B"/>
                </a:highlight>
                <a:latin typeface="Roboto Mono"/>
                <a:ea typeface="Roboto Mono"/>
                <a:cs typeface="Roboto Mono"/>
                <a:sym typeface="Roboto Mono"/>
              </a:rPr>
              <a:t>firebaseAuth</a:t>
            </a:r>
            <a:r>
              <a:rPr lang="en">
                <a:solidFill>
                  <a:srgbClr val="A9B7C6"/>
                </a:solidFill>
                <a:highlight>
                  <a:srgbClr val="2B2B2B"/>
                </a:highlight>
                <a:latin typeface="Roboto Mono"/>
                <a:ea typeface="Roboto Mono"/>
                <a:cs typeface="Roboto Mono"/>
                <a:sym typeface="Roboto Mono"/>
              </a:rPr>
              <a:t>.</a:t>
            </a:r>
            <a:r>
              <a:rPr lang="en" i="1">
                <a:solidFill>
                  <a:srgbClr val="9876AA"/>
                </a:solidFill>
                <a:highlight>
                  <a:srgbClr val="2B2B2B"/>
                </a:highlight>
                <a:latin typeface="Roboto Mono"/>
                <a:ea typeface="Roboto Mono"/>
                <a:cs typeface="Roboto Mono"/>
                <a:sym typeface="Roboto Mono"/>
              </a:rPr>
              <a:t>currentUser</a:t>
            </a:r>
            <a:endParaRPr i="1" dirty="0">
              <a:solidFill>
                <a:srgbClr val="9876AA"/>
              </a:solidFill>
              <a:highlight>
                <a:srgbClr val="2B2B2B"/>
              </a:highlight>
              <a:latin typeface="Roboto Mono"/>
              <a:ea typeface="Roboto Mono"/>
              <a:cs typeface="Roboto Mono"/>
              <a:sym typeface="Roboto Mono"/>
            </a:endParaRPr>
          </a:p>
          <a:p>
            <a:pPr marL="0" lvl="0" indent="0" algn="l" rtl="0">
              <a:spcBef>
                <a:spcPts val="0"/>
              </a:spcBef>
              <a:spcAft>
                <a:spcPts val="0"/>
              </a:spcAft>
              <a:buNone/>
            </a:pPr>
            <a:r>
              <a:rPr lang="en" i="1">
                <a:solidFill>
                  <a:srgbClr val="9876AA"/>
                </a:solidFill>
                <a:highlight>
                  <a:srgbClr val="2B2B2B"/>
                </a:highlight>
                <a:latin typeface="Roboto Mono"/>
                <a:ea typeface="Roboto Mono"/>
                <a:cs typeface="Roboto Mono"/>
                <a:sym typeface="Roboto Mono"/>
              </a:rPr>
              <a:t>       </a:t>
            </a:r>
            <a:r>
              <a:rPr lang="en">
                <a:solidFill>
                  <a:srgbClr val="A9B7C6"/>
                </a:solidFill>
                <a:highlight>
                  <a:srgbClr val="2B2B2B"/>
                </a:highlight>
                <a:latin typeface="Roboto Mono"/>
                <a:ea typeface="Roboto Mono"/>
                <a:cs typeface="Roboto Mono"/>
                <a:sym typeface="Roboto Mono"/>
              </a:rPr>
              <a:t>user?.sendEmailVerification().addOnCompleteListener { ...</a:t>
            </a:r>
            <a:endParaRPr dirty="0">
              <a:solidFill>
                <a:srgbClr val="A9B7C6"/>
              </a:solidFill>
              <a:highlight>
                <a:srgbClr val="2B2B2B"/>
              </a:highlight>
              <a:latin typeface="Roboto Mono"/>
              <a:ea typeface="Roboto Mono"/>
              <a:cs typeface="Roboto Mono"/>
              <a:sym typeface="Roboto Mono"/>
            </a:endParaRPr>
          </a:p>
          <a:p>
            <a:pPr marL="0" lvl="0" indent="0" algn="l" rtl="0">
              <a:spcBef>
                <a:spcPts val="0"/>
              </a:spcBef>
              <a:spcAft>
                <a:spcPts val="0"/>
              </a:spcAft>
              <a:buNone/>
            </a:pPr>
            <a:r>
              <a:rPr lang="en">
                <a:solidFill>
                  <a:srgbClr val="808080"/>
                </a:solidFill>
                <a:highlight>
                  <a:srgbClr val="2B2B2B"/>
                </a:highlight>
                <a:latin typeface="Roboto Mono"/>
                <a:ea typeface="Roboto Mono"/>
                <a:cs typeface="Roboto Mono"/>
                <a:sym typeface="Roboto Mono"/>
              </a:rPr>
              <a:t>   // ...</a:t>
            </a:r>
            <a:endParaRPr dirty="0">
              <a:solidFill>
                <a:srgbClr val="808080"/>
              </a:solidFill>
              <a:highlight>
                <a:srgbClr val="2B2B2B"/>
              </a:highlight>
              <a:latin typeface="Roboto Mono"/>
              <a:ea typeface="Roboto Mono"/>
              <a:cs typeface="Roboto Mono"/>
              <a:sym typeface="Roboto Mono"/>
            </a:endParaRPr>
          </a:p>
          <a:p>
            <a:pPr marL="0" lvl="0" indent="0" algn="l" rtl="0">
              <a:spcBef>
                <a:spcPts val="0"/>
              </a:spcBef>
              <a:spcAft>
                <a:spcPts val="0"/>
              </a:spcAft>
              <a:buNone/>
            </a:pPr>
            <a:r>
              <a:rPr lang="en" b="1">
                <a:solidFill>
                  <a:srgbClr val="A9B7C6"/>
                </a:solidFill>
                <a:highlight>
                  <a:srgbClr val="2B2B2B"/>
                </a:highlight>
                <a:latin typeface="Roboto Mono"/>
                <a:ea typeface="Roboto Mono"/>
                <a:cs typeface="Roboto Mono"/>
                <a:sym typeface="Roboto Mono"/>
              </a:rPr>
              <a:t>}</a:t>
            </a:r>
            <a:endParaRPr dirty="0">
              <a:solidFill>
                <a:srgbClr val="9876AA"/>
              </a:solidFill>
              <a:highlight>
                <a:srgbClr val="2B2B2B"/>
              </a:highlight>
              <a:latin typeface="Roboto Mono"/>
              <a:ea typeface="Roboto Mono"/>
              <a:cs typeface="Roboto Mono"/>
              <a:sym typeface="Roboto Mono"/>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549"/>
        <p:cNvGrpSpPr/>
        <p:nvPr/>
      </p:nvGrpSpPr>
      <p:grpSpPr>
        <a:xfrm>
          <a:off x="0" y="0"/>
          <a:ext cx="0" cy="0"/>
          <a:chOff x="0" y="0"/>
          <a:chExt cx="0" cy="0"/>
        </a:xfrm>
      </p:grpSpPr>
      <p:sp>
        <p:nvSpPr>
          <p:cNvPr id="550" name="Google Shape;550;p8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Sign Up</a:t>
            </a:r>
            <a:endParaRPr dirty="0"/>
          </a:p>
        </p:txBody>
      </p:sp>
      <p:sp>
        <p:nvSpPr>
          <p:cNvPr id="551" name="Google Shape;551;p86"/>
          <p:cNvSpPr txBox="1">
            <a:spLocks noGrp="1"/>
          </p:cNvSpPr>
          <p:nvPr>
            <p:ph type="body" idx="1"/>
          </p:nvPr>
        </p:nvSpPr>
        <p:spPr>
          <a:xfrm>
            <a:off x="311700" y="1152475"/>
            <a:ext cx="8520600" cy="917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And, you can check at a later time if the user has verified their email (for example, to prevent logging in).</a:t>
            </a:r>
            <a:endParaRPr dirty="0"/>
          </a:p>
        </p:txBody>
      </p:sp>
      <p:sp>
        <p:nvSpPr>
          <p:cNvPr id="552" name="Google Shape;552;p86"/>
          <p:cNvSpPr txBox="1"/>
          <p:nvPr/>
        </p:nvSpPr>
        <p:spPr>
          <a:xfrm>
            <a:off x="311700" y="1821100"/>
            <a:ext cx="8465100" cy="300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9876AA"/>
              </a:solidFill>
              <a:highlight>
                <a:srgbClr val="2B2B2B"/>
              </a:highlight>
              <a:latin typeface="Roboto Mono"/>
              <a:ea typeface="Roboto Mono"/>
              <a:cs typeface="Roboto Mono"/>
              <a:sym typeface="Roboto Mono"/>
            </a:endParaRPr>
          </a:p>
        </p:txBody>
      </p:sp>
      <p:sp>
        <p:nvSpPr>
          <p:cNvPr id="553" name="Google Shape;553;p86"/>
          <p:cNvSpPr txBox="1"/>
          <p:nvPr/>
        </p:nvSpPr>
        <p:spPr>
          <a:xfrm>
            <a:off x="311700" y="1821100"/>
            <a:ext cx="8465100" cy="300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rgbClr val="CC7832"/>
                </a:solidFill>
                <a:highlight>
                  <a:srgbClr val="2B2B2B"/>
                </a:highlight>
                <a:latin typeface="Roboto Mono"/>
                <a:ea typeface="Roboto Mono"/>
                <a:cs typeface="Roboto Mono"/>
                <a:sym typeface="Roboto Mono"/>
              </a:rPr>
              <a:t>if </a:t>
            </a:r>
            <a:r>
              <a:rPr lang="en" sz="1800">
                <a:solidFill>
                  <a:srgbClr val="A9B7C6"/>
                </a:solidFill>
                <a:highlight>
                  <a:srgbClr val="2B2B2B"/>
                </a:highlight>
                <a:latin typeface="Roboto Mono"/>
                <a:ea typeface="Roboto Mono"/>
                <a:cs typeface="Roboto Mono"/>
                <a:sym typeface="Roboto Mono"/>
              </a:rPr>
              <a:t>(user.</a:t>
            </a:r>
            <a:r>
              <a:rPr lang="en" sz="1800" i="1">
                <a:solidFill>
                  <a:srgbClr val="9876AA"/>
                </a:solidFill>
                <a:highlight>
                  <a:srgbClr val="2B2B2B"/>
                </a:highlight>
                <a:latin typeface="Roboto Mono"/>
                <a:ea typeface="Roboto Mono"/>
                <a:cs typeface="Roboto Mono"/>
                <a:sym typeface="Roboto Mono"/>
              </a:rPr>
              <a:t>isEmailVerified</a:t>
            </a:r>
            <a:r>
              <a:rPr lang="en" sz="1800">
                <a:solidFill>
                  <a:srgbClr val="A9B7C6"/>
                </a:solidFill>
                <a:highlight>
                  <a:srgbClr val="2B2B2B"/>
                </a:highlight>
                <a:latin typeface="Roboto Mono"/>
                <a:ea typeface="Roboto Mono"/>
                <a:cs typeface="Roboto Mono"/>
                <a:sym typeface="Roboto Mono"/>
              </a:rPr>
              <a:t>) {</a:t>
            </a:r>
            <a:endParaRPr sz="1800" dirty="0">
              <a:solidFill>
                <a:srgbClr val="A9B7C6"/>
              </a:solidFill>
              <a:highlight>
                <a:srgbClr val="2B2B2B"/>
              </a:highlight>
              <a:latin typeface="Roboto Mono"/>
              <a:ea typeface="Roboto Mono"/>
              <a:cs typeface="Roboto Mono"/>
              <a:sym typeface="Roboto Mono"/>
            </a:endParaRPr>
          </a:p>
          <a:p>
            <a:pPr marL="0" lvl="0" indent="0" algn="l" rtl="0">
              <a:spcBef>
                <a:spcPts val="0"/>
              </a:spcBef>
              <a:spcAft>
                <a:spcPts val="0"/>
              </a:spcAft>
              <a:buNone/>
            </a:pPr>
            <a:r>
              <a:rPr lang="en" sz="1800">
                <a:solidFill>
                  <a:srgbClr val="A9B7C6"/>
                </a:solidFill>
                <a:highlight>
                  <a:srgbClr val="2B2B2B"/>
                </a:highlight>
                <a:latin typeface="Roboto Mono"/>
                <a:ea typeface="Roboto Mono"/>
                <a:cs typeface="Roboto Mono"/>
                <a:sym typeface="Roboto Mono"/>
              </a:rPr>
              <a:t>   </a:t>
            </a:r>
            <a:r>
              <a:rPr lang="en" sz="1800">
                <a:solidFill>
                  <a:srgbClr val="808080"/>
                </a:solidFill>
                <a:highlight>
                  <a:srgbClr val="2B2B2B"/>
                </a:highlight>
                <a:latin typeface="Roboto Mono"/>
                <a:ea typeface="Roboto Mono"/>
                <a:cs typeface="Roboto Mono"/>
                <a:sym typeface="Roboto Mono"/>
              </a:rPr>
              <a:t>// Do some more privileged action</a:t>
            </a:r>
            <a:endParaRPr sz="1800" dirty="0">
              <a:solidFill>
                <a:srgbClr val="808080"/>
              </a:solidFill>
              <a:highlight>
                <a:srgbClr val="2B2B2B"/>
              </a:highlight>
              <a:latin typeface="Roboto Mono"/>
              <a:ea typeface="Roboto Mono"/>
              <a:cs typeface="Roboto Mono"/>
              <a:sym typeface="Roboto Mono"/>
            </a:endParaRPr>
          </a:p>
          <a:p>
            <a:pPr marL="0" lvl="0" indent="0" algn="l" rtl="0">
              <a:spcBef>
                <a:spcPts val="0"/>
              </a:spcBef>
              <a:spcAft>
                <a:spcPts val="0"/>
              </a:spcAft>
              <a:buNone/>
            </a:pPr>
            <a:r>
              <a:rPr lang="en" sz="1800">
                <a:solidFill>
                  <a:srgbClr val="808080"/>
                </a:solidFill>
                <a:highlight>
                  <a:srgbClr val="2B2B2B"/>
                </a:highlight>
                <a:latin typeface="Roboto Mono"/>
                <a:ea typeface="Roboto Mono"/>
                <a:cs typeface="Roboto Mono"/>
                <a:sym typeface="Roboto Mono"/>
              </a:rPr>
              <a:t>  </a:t>
            </a:r>
            <a:endParaRPr sz="1800" dirty="0">
              <a:solidFill>
                <a:srgbClr val="808080"/>
              </a:solidFill>
              <a:highlight>
                <a:srgbClr val="2B2B2B"/>
              </a:highlight>
              <a:latin typeface="Roboto Mono"/>
              <a:ea typeface="Roboto Mono"/>
              <a:cs typeface="Roboto Mono"/>
              <a:sym typeface="Roboto Mono"/>
            </a:endParaRPr>
          </a:p>
          <a:p>
            <a:pPr marL="0" lvl="0" indent="0" algn="l" rtl="0">
              <a:spcBef>
                <a:spcPts val="0"/>
              </a:spcBef>
              <a:spcAft>
                <a:spcPts val="0"/>
              </a:spcAft>
              <a:buNone/>
            </a:pPr>
            <a:r>
              <a:rPr lang="en" sz="1800">
                <a:solidFill>
                  <a:srgbClr val="A9B7C6"/>
                </a:solidFill>
                <a:highlight>
                  <a:srgbClr val="2B2B2B"/>
                </a:highlight>
                <a:latin typeface="Roboto Mono"/>
                <a:ea typeface="Roboto Mono"/>
                <a:cs typeface="Roboto Mono"/>
                <a:sym typeface="Roboto Mono"/>
              </a:rPr>
              <a:t>}</a:t>
            </a:r>
            <a:endParaRPr sz="1800" dirty="0">
              <a:solidFill>
                <a:srgbClr val="A9B7C6"/>
              </a:solidFill>
              <a:highlight>
                <a:srgbClr val="2B2B2B"/>
              </a:highlight>
              <a:latin typeface="Roboto Mono"/>
              <a:ea typeface="Roboto Mono"/>
              <a:cs typeface="Roboto Mono"/>
              <a:sym typeface="Roboto Mono"/>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557"/>
        <p:cNvGrpSpPr/>
        <p:nvPr/>
      </p:nvGrpSpPr>
      <p:grpSpPr>
        <a:xfrm>
          <a:off x="0" y="0"/>
          <a:ext cx="0" cy="0"/>
          <a:chOff x="0" y="0"/>
          <a:chExt cx="0" cy="0"/>
        </a:xfrm>
      </p:grpSpPr>
      <p:sp>
        <p:nvSpPr>
          <p:cNvPr id="558" name="Google Shape;558;p8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Sign Up</a:t>
            </a:r>
            <a:endParaRPr dirty="0"/>
          </a:p>
        </p:txBody>
      </p:sp>
      <p:sp>
        <p:nvSpPr>
          <p:cNvPr id="559" name="Google Shape;559;p87"/>
          <p:cNvSpPr txBox="1">
            <a:spLocks noGrp="1"/>
          </p:cNvSpPr>
          <p:nvPr>
            <p:ph type="body" idx="1"/>
          </p:nvPr>
        </p:nvSpPr>
        <p:spPr>
          <a:xfrm>
            <a:off x="311700" y="1152475"/>
            <a:ext cx="8520600" cy="917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If there is a failure, you can check the type of Exception to display custom error messages.</a:t>
            </a:r>
            <a:endParaRPr dirty="0"/>
          </a:p>
        </p:txBody>
      </p:sp>
      <p:sp>
        <p:nvSpPr>
          <p:cNvPr id="560" name="Google Shape;560;p87"/>
          <p:cNvSpPr txBox="1"/>
          <p:nvPr/>
        </p:nvSpPr>
        <p:spPr>
          <a:xfrm>
            <a:off x="311700" y="1821100"/>
            <a:ext cx="8465100" cy="300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9876AA"/>
              </a:solidFill>
              <a:highlight>
                <a:srgbClr val="2B2B2B"/>
              </a:highlight>
              <a:latin typeface="Roboto Mono"/>
              <a:ea typeface="Roboto Mono"/>
              <a:cs typeface="Roboto Mono"/>
              <a:sym typeface="Roboto Mono"/>
            </a:endParaRPr>
          </a:p>
        </p:txBody>
      </p:sp>
      <p:sp>
        <p:nvSpPr>
          <p:cNvPr id="561" name="Google Shape;561;p87"/>
          <p:cNvSpPr txBox="1"/>
          <p:nvPr/>
        </p:nvSpPr>
        <p:spPr>
          <a:xfrm>
            <a:off x="311700" y="2531775"/>
            <a:ext cx="8465100" cy="2289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rgbClr val="CC7832"/>
                </a:solidFill>
                <a:highlight>
                  <a:srgbClr val="2B2B2B"/>
                </a:highlight>
                <a:latin typeface="Roboto Mono"/>
                <a:ea typeface="Roboto Mono"/>
                <a:cs typeface="Roboto Mono"/>
                <a:sym typeface="Roboto Mono"/>
              </a:rPr>
              <a:t>if </a:t>
            </a:r>
            <a:r>
              <a:rPr lang="en" sz="1200">
                <a:solidFill>
                  <a:srgbClr val="A9B7C6"/>
                </a:solidFill>
                <a:highlight>
                  <a:srgbClr val="2B2B2B"/>
                </a:highlight>
                <a:latin typeface="Roboto Mono"/>
                <a:ea typeface="Roboto Mono"/>
                <a:cs typeface="Roboto Mono"/>
                <a:sym typeface="Roboto Mono"/>
              </a:rPr>
              <a:t>(exception </a:t>
            </a:r>
            <a:r>
              <a:rPr lang="en" sz="1200">
                <a:solidFill>
                  <a:srgbClr val="CC7832"/>
                </a:solidFill>
                <a:highlight>
                  <a:srgbClr val="2B2B2B"/>
                </a:highlight>
                <a:latin typeface="Roboto Mono"/>
                <a:ea typeface="Roboto Mono"/>
                <a:cs typeface="Roboto Mono"/>
                <a:sym typeface="Roboto Mono"/>
              </a:rPr>
              <a:t>is </a:t>
            </a:r>
            <a:r>
              <a:rPr lang="en" sz="1200">
                <a:solidFill>
                  <a:srgbClr val="A9B7C6"/>
                </a:solidFill>
                <a:highlight>
                  <a:srgbClr val="2B2B2B"/>
                </a:highlight>
                <a:latin typeface="Roboto Mono"/>
                <a:ea typeface="Roboto Mono"/>
                <a:cs typeface="Roboto Mono"/>
                <a:sym typeface="Roboto Mono"/>
              </a:rPr>
              <a:t>FirebaseAuthInvalidCredentialsException) {</a:t>
            </a:r>
            <a:endParaRPr sz="1200" dirty="0">
              <a:solidFill>
                <a:srgbClr val="A9B7C6"/>
              </a:solidFill>
              <a:highlight>
                <a:srgbClr val="2B2B2B"/>
              </a:highlight>
              <a:latin typeface="Roboto Mono"/>
              <a:ea typeface="Roboto Mono"/>
              <a:cs typeface="Roboto Mono"/>
              <a:sym typeface="Roboto Mono"/>
            </a:endParaRPr>
          </a:p>
          <a:p>
            <a:pPr marL="0" lvl="0" indent="0" algn="l" rtl="0">
              <a:spcBef>
                <a:spcPts val="0"/>
              </a:spcBef>
              <a:spcAft>
                <a:spcPts val="0"/>
              </a:spcAft>
              <a:buNone/>
            </a:pPr>
            <a:r>
              <a:rPr lang="en" sz="1200">
                <a:solidFill>
                  <a:srgbClr val="808080"/>
                </a:solidFill>
                <a:highlight>
                  <a:srgbClr val="2B2B2B"/>
                </a:highlight>
                <a:latin typeface="Roboto Mono"/>
                <a:ea typeface="Roboto Mono"/>
                <a:cs typeface="Roboto Mono"/>
                <a:sym typeface="Roboto Mono"/>
              </a:rPr>
              <a:t>   // The user’s username is formatted incorrectly </a:t>
            </a:r>
            <a:endParaRPr sz="1200" dirty="0">
              <a:solidFill>
                <a:srgbClr val="808080"/>
              </a:solidFill>
              <a:highlight>
                <a:srgbClr val="2B2B2B"/>
              </a:highlight>
              <a:latin typeface="Roboto Mono"/>
              <a:ea typeface="Roboto Mono"/>
              <a:cs typeface="Roboto Mono"/>
              <a:sym typeface="Roboto Mono"/>
            </a:endParaRPr>
          </a:p>
          <a:p>
            <a:pPr marL="0" lvl="0" indent="0" algn="l" rtl="0">
              <a:spcBef>
                <a:spcPts val="0"/>
              </a:spcBef>
              <a:spcAft>
                <a:spcPts val="0"/>
              </a:spcAft>
              <a:buNone/>
            </a:pPr>
            <a:r>
              <a:rPr lang="en" sz="1200">
                <a:solidFill>
                  <a:srgbClr val="808080"/>
                </a:solidFill>
                <a:highlight>
                  <a:srgbClr val="2B2B2B"/>
                </a:highlight>
                <a:latin typeface="Roboto Mono"/>
                <a:ea typeface="Roboto Mono"/>
                <a:cs typeface="Roboto Mono"/>
                <a:sym typeface="Roboto Mono"/>
              </a:rPr>
              <a:t>   // or their password doesn’t meet minimum requirements </a:t>
            </a:r>
            <a:endParaRPr sz="1200" dirty="0">
              <a:solidFill>
                <a:srgbClr val="808080"/>
              </a:solidFill>
              <a:highlight>
                <a:srgbClr val="2B2B2B"/>
              </a:highlight>
              <a:latin typeface="Roboto Mono"/>
              <a:ea typeface="Roboto Mono"/>
              <a:cs typeface="Roboto Mono"/>
              <a:sym typeface="Roboto Mono"/>
            </a:endParaRPr>
          </a:p>
          <a:p>
            <a:pPr marL="0" lvl="0" indent="0" algn="l" rtl="0">
              <a:spcBef>
                <a:spcPts val="0"/>
              </a:spcBef>
              <a:spcAft>
                <a:spcPts val="0"/>
              </a:spcAft>
              <a:buNone/>
            </a:pPr>
            <a:r>
              <a:rPr lang="en" sz="1200">
                <a:solidFill>
                  <a:srgbClr val="A9B7C6"/>
                </a:solidFill>
                <a:highlight>
                  <a:srgbClr val="2B2B2B"/>
                </a:highlight>
                <a:latin typeface="Roboto Mono"/>
                <a:ea typeface="Roboto Mono"/>
                <a:cs typeface="Roboto Mono"/>
                <a:sym typeface="Roboto Mono"/>
              </a:rPr>
              <a:t> </a:t>
            </a:r>
            <a:endParaRPr sz="1200" dirty="0">
              <a:solidFill>
                <a:srgbClr val="A9B7C6"/>
              </a:solidFill>
              <a:highlight>
                <a:srgbClr val="2B2B2B"/>
              </a:highlight>
              <a:latin typeface="Roboto Mono"/>
              <a:ea typeface="Roboto Mono"/>
              <a:cs typeface="Roboto Mono"/>
              <a:sym typeface="Roboto Mono"/>
            </a:endParaRPr>
          </a:p>
          <a:p>
            <a:pPr marL="0" lvl="0" indent="0" algn="l" rtl="0">
              <a:spcBef>
                <a:spcPts val="0"/>
              </a:spcBef>
              <a:spcAft>
                <a:spcPts val="0"/>
              </a:spcAft>
              <a:buNone/>
            </a:pPr>
            <a:r>
              <a:rPr lang="en" sz="1200">
                <a:solidFill>
                  <a:srgbClr val="A9B7C6"/>
                </a:solidFill>
                <a:highlight>
                  <a:srgbClr val="2B2B2B"/>
                </a:highlight>
                <a:latin typeface="Roboto Mono"/>
                <a:ea typeface="Roboto Mono"/>
                <a:cs typeface="Roboto Mono"/>
                <a:sym typeface="Roboto Mono"/>
              </a:rPr>
              <a:t>} </a:t>
            </a:r>
            <a:r>
              <a:rPr lang="en" sz="1200">
                <a:solidFill>
                  <a:srgbClr val="CC7832"/>
                </a:solidFill>
                <a:highlight>
                  <a:srgbClr val="2B2B2B"/>
                </a:highlight>
                <a:latin typeface="Roboto Mono"/>
                <a:ea typeface="Roboto Mono"/>
                <a:cs typeface="Roboto Mono"/>
                <a:sym typeface="Roboto Mono"/>
              </a:rPr>
              <a:t>else </a:t>
            </a:r>
            <a:r>
              <a:rPr lang="en" sz="1200">
                <a:solidFill>
                  <a:srgbClr val="A9B7C6"/>
                </a:solidFill>
                <a:highlight>
                  <a:srgbClr val="2B2B2B"/>
                </a:highlight>
                <a:latin typeface="Roboto Mono"/>
                <a:ea typeface="Roboto Mono"/>
                <a:cs typeface="Roboto Mono"/>
                <a:sym typeface="Roboto Mono"/>
              </a:rPr>
              <a:t>{</a:t>
            </a:r>
            <a:endParaRPr sz="1200" dirty="0">
              <a:solidFill>
                <a:srgbClr val="A9B7C6"/>
              </a:solidFill>
              <a:highlight>
                <a:srgbClr val="2B2B2B"/>
              </a:highlight>
              <a:latin typeface="Roboto Mono"/>
              <a:ea typeface="Roboto Mono"/>
              <a:cs typeface="Roboto Mono"/>
              <a:sym typeface="Roboto Mono"/>
            </a:endParaRPr>
          </a:p>
          <a:p>
            <a:pPr marL="0" lvl="0" indent="0" algn="l" rtl="0">
              <a:spcBef>
                <a:spcPts val="0"/>
              </a:spcBef>
              <a:spcAft>
                <a:spcPts val="0"/>
              </a:spcAft>
              <a:buNone/>
            </a:pPr>
            <a:r>
              <a:rPr lang="en" sz="1200">
                <a:solidFill>
                  <a:srgbClr val="808080"/>
                </a:solidFill>
                <a:highlight>
                  <a:srgbClr val="2B2B2B"/>
                </a:highlight>
                <a:latin typeface="Roboto Mono"/>
                <a:ea typeface="Roboto Mono"/>
                <a:cs typeface="Roboto Mono"/>
                <a:sym typeface="Roboto Mono"/>
              </a:rPr>
              <a:t>   // Show generic error message</a:t>
            </a:r>
            <a:endParaRPr sz="1200" dirty="0">
              <a:solidFill>
                <a:srgbClr val="808080"/>
              </a:solidFill>
              <a:highlight>
                <a:srgbClr val="2B2B2B"/>
              </a:highlight>
              <a:latin typeface="Roboto Mono"/>
              <a:ea typeface="Roboto Mono"/>
              <a:cs typeface="Roboto Mono"/>
              <a:sym typeface="Roboto Mono"/>
            </a:endParaRPr>
          </a:p>
          <a:p>
            <a:pPr marL="0" lvl="0" indent="0" algn="l" rtl="0">
              <a:spcBef>
                <a:spcPts val="0"/>
              </a:spcBef>
              <a:spcAft>
                <a:spcPts val="0"/>
              </a:spcAft>
              <a:buNone/>
            </a:pPr>
            <a:endParaRPr sz="1200" dirty="0">
              <a:solidFill>
                <a:srgbClr val="A9B7C6"/>
              </a:solidFill>
              <a:highlight>
                <a:srgbClr val="2B2B2B"/>
              </a:highlight>
              <a:latin typeface="Roboto Mono"/>
              <a:ea typeface="Roboto Mono"/>
              <a:cs typeface="Roboto Mono"/>
              <a:sym typeface="Roboto Mono"/>
            </a:endParaRPr>
          </a:p>
          <a:p>
            <a:pPr marL="0" lvl="0" indent="0" algn="l" rtl="0">
              <a:spcBef>
                <a:spcPts val="0"/>
              </a:spcBef>
              <a:spcAft>
                <a:spcPts val="0"/>
              </a:spcAft>
              <a:buNone/>
            </a:pPr>
            <a:r>
              <a:rPr lang="en" sz="1200">
                <a:solidFill>
                  <a:srgbClr val="A9B7C6"/>
                </a:solidFill>
                <a:highlight>
                  <a:srgbClr val="2B2B2B"/>
                </a:highlight>
                <a:latin typeface="Roboto Mono"/>
                <a:ea typeface="Roboto Mono"/>
                <a:cs typeface="Roboto Mono"/>
                <a:sym typeface="Roboto Mono"/>
              </a:rPr>
              <a:t>}</a:t>
            </a:r>
            <a:endParaRPr sz="1200" dirty="0">
              <a:solidFill>
                <a:srgbClr val="CC7832"/>
              </a:solidFill>
              <a:highlight>
                <a:srgbClr val="2B2B2B"/>
              </a:highlight>
              <a:latin typeface="Roboto Mono"/>
              <a:ea typeface="Roboto Mono"/>
              <a:cs typeface="Roboto Mono"/>
              <a:sym typeface="Roboto Mono"/>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565"/>
        <p:cNvGrpSpPr/>
        <p:nvPr/>
      </p:nvGrpSpPr>
      <p:grpSpPr>
        <a:xfrm>
          <a:off x="0" y="0"/>
          <a:ext cx="0" cy="0"/>
          <a:chOff x="0" y="0"/>
          <a:chExt cx="0" cy="0"/>
        </a:xfrm>
      </p:grpSpPr>
      <p:sp>
        <p:nvSpPr>
          <p:cNvPr id="566" name="Google Shape;566;p8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Sign Up</a:t>
            </a:r>
            <a:endParaRPr dirty="0"/>
          </a:p>
        </p:txBody>
      </p:sp>
      <p:sp>
        <p:nvSpPr>
          <p:cNvPr id="567" name="Google Shape;567;p88"/>
          <p:cNvSpPr txBox="1">
            <a:spLocks noGrp="1"/>
          </p:cNvSpPr>
          <p:nvPr>
            <p:ph type="body" idx="1"/>
          </p:nvPr>
        </p:nvSpPr>
        <p:spPr>
          <a:xfrm>
            <a:off x="529414" y="1097018"/>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More info on managing users: </a:t>
            </a:r>
            <a:r>
              <a:rPr lang="en" u="sng" dirty="0">
                <a:solidFill>
                  <a:schemeClr val="lt2"/>
                </a:solidFill>
                <a:hlinkClick r:id="rId3">
                  <a:extLst>
                    <a:ext uri="{A12FA001-AC4F-418D-AE19-62706E023703}">
                      <ahyp:hlinkClr xmlns:ahyp="http://schemas.microsoft.com/office/drawing/2018/hyperlinkcolor" val="tx"/>
                    </a:ext>
                  </a:extLst>
                </a:hlinkClick>
              </a:rPr>
              <a:t>https://firebase.google.com/docs/auth/android/manage-users</a:t>
            </a:r>
            <a:r>
              <a:rPr lang="en" dirty="0">
                <a:solidFill>
                  <a:schemeClr val="lt2"/>
                </a:solidFill>
              </a:rPr>
              <a:t> </a:t>
            </a:r>
            <a:endParaRPr dirty="0">
              <a:solidFill>
                <a:schemeClr val="lt2"/>
              </a:solidFill>
            </a:endParaRPr>
          </a:p>
          <a:p>
            <a:pPr marL="457200" lvl="0" indent="-381000" algn="l" rtl="0">
              <a:spcBef>
                <a:spcPts val="1600"/>
              </a:spcBef>
              <a:spcAft>
                <a:spcPts val="0"/>
              </a:spcAft>
              <a:buSzPts val="2400"/>
              <a:buChar char="●"/>
            </a:pPr>
            <a:r>
              <a:rPr lang="en" dirty="0"/>
              <a:t>Password reset emails</a:t>
            </a:r>
            <a:endParaRPr dirty="0"/>
          </a:p>
          <a:p>
            <a:pPr marL="457200" lvl="0" indent="-381000" algn="l" rtl="0">
              <a:spcBef>
                <a:spcPts val="0"/>
              </a:spcBef>
              <a:spcAft>
                <a:spcPts val="0"/>
              </a:spcAft>
              <a:buSzPts val="2400"/>
              <a:buChar char="●"/>
            </a:pPr>
            <a:r>
              <a:rPr lang="en" dirty="0"/>
              <a:t>Change password</a:t>
            </a:r>
            <a:endParaRPr dirty="0"/>
          </a:p>
          <a:p>
            <a:pPr marL="457200" lvl="0" indent="-381000" algn="l" rtl="0">
              <a:spcBef>
                <a:spcPts val="0"/>
              </a:spcBef>
              <a:spcAft>
                <a:spcPts val="0"/>
              </a:spcAft>
              <a:buSzPts val="2400"/>
              <a:buChar char="●"/>
            </a:pPr>
            <a:r>
              <a:rPr lang="en" dirty="0"/>
              <a:t>Retrieve user profile info</a:t>
            </a:r>
            <a:endParaRPr dirty="0"/>
          </a:p>
          <a:p>
            <a:pPr marL="457200" lvl="0" indent="-381000" algn="l" rtl="0">
              <a:spcBef>
                <a:spcPts val="0"/>
              </a:spcBef>
              <a:spcAft>
                <a:spcPts val="0"/>
              </a:spcAft>
              <a:buSzPts val="2400"/>
              <a:buChar char="●"/>
            </a:pPr>
            <a:r>
              <a:rPr lang="en" dirty="0"/>
              <a:t>Delete a user</a:t>
            </a:r>
            <a:endParaRPr dirty="0"/>
          </a:p>
          <a:p>
            <a:pPr marL="457200" lvl="0" indent="0" algn="l" rtl="0">
              <a:spcBef>
                <a:spcPts val="1600"/>
              </a:spcBef>
              <a:spcAft>
                <a:spcPts val="1600"/>
              </a:spcAft>
              <a:buNone/>
            </a:pPr>
            <a:endParaRPr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D6F8E5-20ED-CB84-DD25-FB1AFF4541A8}"/>
              </a:ext>
            </a:extLst>
          </p:cNvPr>
          <p:cNvSpPr>
            <a:spLocks noGrp="1"/>
          </p:cNvSpPr>
          <p:nvPr>
            <p:ph type="title"/>
          </p:nvPr>
        </p:nvSpPr>
        <p:spPr/>
        <p:txBody>
          <a:bodyPr/>
          <a:lstStyle/>
          <a:p>
            <a:r>
              <a:rPr lang="en-US" dirty="0"/>
              <a:t>Project 1</a:t>
            </a:r>
          </a:p>
        </p:txBody>
      </p:sp>
      <p:sp>
        <p:nvSpPr>
          <p:cNvPr id="3" name="Text Placeholder 2">
            <a:extLst>
              <a:ext uri="{FF2B5EF4-FFF2-40B4-BE49-F238E27FC236}">
                <a16:creationId xmlns:a16="http://schemas.microsoft.com/office/drawing/2014/main" id="{236ABC78-A30A-1898-FA89-EA8533598AF8}"/>
              </a:ext>
            </a:extLst>
          </p:cNvPr>
          <p:cNvSpPr>
            <a:spLocks noGrp="1"/>
          </p:cNvSpPr>
          <p:nvPr>
            <p:ph type="body" idx="1"/>
          </p:nvPr>
        </p:nvSpPr>
        <p:spPr/>
        <p:txBody>
          <a:bodyPr/>
          <a:lstStyle/>
          <a:p>
            <a:r>
              <a:rPr lang="en-US" dirty="0"/>
              <a:t>Team Discussion</a:t>
            </a:r>
          </a:p>
          <a:p>
            <a:r>
              <a:rPr lang="en-US" dirty="0"/>
              <a:t>Project 1 </a:t>
            </a:r>
          </a:p>
          <a:p>
            <a:pPr lvl="1"/>
            <a:r>
              <a:rPr lang="en-US" dirty="0"/>
              <a:t>1 or 2 highlights per table </a:t>
            </a:r>
          </a:p>
          <a:p>
            <a:pPr lvl="1"/>
            <a:endParaRPr lang="en-US" dirty="0"/>
          </a:p>
        </p:txBody>
      </p:sp>
    </p:spTree>
    <p:extLst>
      <p:ext uri="{BB962C8B-B14F-4D97-AF65-F5344CB8AC3E}">
        <p14:creationId xmlns:p14="http://schemas.microsoft.com/office/powerpoint/2010/main" val="379631398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571"/>
        <p:cNvGrpSpPr/>
        <p:nvPr/>
      </p:nvGrpSpPr>
      <p:grpSpPr>
        <a:xfrm>
          <a:off x="0" y="0"/>
          <a:ext cx="0" cy="0"/>
          <a:chOff x="0" y="0"/>
          <a:chExt cx="0" cy="0"/>
        </a:xfrm>
      </p:grpSpPr>
      <p:sp>
        <p:nvSpPr>
          <p:cNvPr id="572" name="Google Shape;572;p8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Sign Up</a:t>
            </a:r>
            <a:endParaRPr dirty="0"/>
          </a:p>
        </p:txBody>
      </p:sp>
      <p:sp>
        <p:nvSpPr>
          <p:cNvPr id="573" name="Google Shape;573;p89"/>
          <p:cNvSpPr txBox="1">
            <a:spLocks noGrp="1"/>
          </p:cNvSpPr>
          <p:nvPr>
            <p:ph type="body" idx="1"/>
          </p:nvPr>
        </p:nvSpPr>
        <p:spPr>
          <a:xfrm>
            <a:off x="311700" y="1152475"/>
            <a:ext cx="8520600" cy="9708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You can view your registered users on the dashboard.</a:t>
            </a:r>
            <a:endParaRPr dirty="0"/>
          </a:p>
        </p:txBody>
      </p:sp>
      <p:pic>
        <p:nvPicPr>
          <p:cNvPr id="574" name="Google Shape;574;p89"/>
          <p:cNvPicPr preferRelativeResize="0"/>
          <p:nvPr/>
        </p:nvPicPr>
        <p:blipFill>
          <a:blip r:embed="rId3">
            <a:alphaModFix/>
          </a:blip>
          <a:stretch>
            <a:fillRect/>
          </a:stretch>
        </p:blipFill>
        <p:spPr>
          <a:xfrm>
            <a:off x="152400" y="2047075"/>
            <a:ext cx="8839199" cy="2697582"/>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p9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Login</a:t>
            </a:r>
            <a:endParaRPr dirty="0"/>
          </a:p>
        </p:txBody>
      </p:sp>
      <p:sp>
        <p:nvSpPr>
          <p:cNvPr id="580" name="Google Shape;580;p90"/>
          <p:cNvSpPr txBox="1">
            <a:spLocks noGrp="1"/>
          </p:cNvSpPr>
          <p:nvPr>
            <p:ph type="body" idx="1"/>
          </p:nvPr>
        </p:nvSpPr>
        <p:spPr>
          <a:xfrm>
            <a:off x="311700" y="1152475"/>
            <a:ext cx="8520600" cy="917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Logging in a user is very similar to signing them up. Of course, your user must have registered beforehand.</a:t>
            </a:r>
            <a:endParaRPr dirty="0"/>
          </a:p>
        </p:txBody>
      </p:sp>
      <p:sp>
        <p:nvSpPr>
          <p:cNvPr id="581" name="Google Shape;581;p90"/>
          <p:cNvSpPr txBox="1"/>
          <p:nvPr/>
        </p:nvSpPr>
        <p:spPr>
          <a:xfrm>
            <a:off x="311700" y="1821100"/>
            <a:ext cx="8465100" cy="300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9876AA"/>
              </a:solidFill>
              <a:highlight>
                <a:srgbClr val="2B2B2B"/>
              </a:highlight>
              <a:latin typeface="Roboto Mono"/>
              <a:ea typeface="Roboto Mono"/>
              <a:cs typeface="Roboto Mono"/>
              <a:sym typeface="Roboto Mono"/>
            </a:endParaRPr>
          </a:p>
        </p:txBody>
      </p:sp>
      <p:sp>
        <p:nvSpPr>
          <p:cNvPr id="582" name="Google Shape;582;p90"/>
          <p:cNvSpPr txBox="1"/>
          <p:nvPr/>
        </p:nvSpPr>
        <p:spPr>
          <a:xfrm>
            <a:off x="311700" y="2049700"/>
            <a:ext cx="8465100" cy="300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050" dirty="0">
                <a:solidFill>
                  <a:srgbClr val="9876AA"/>
                </a:solidFill>
                <a:highlight>
                  <a:srgbClr val="2B2B2B"/>
                </a:highlight>
                <a:latin typeface="Roboto Mono"/>
                <a:ea typeface="Roboto Mono"/>
                <a:cs typeface="Roboto Mono"/>
                <a:sym typeface="Roboto Mono"/>
              </a:rPr>
              <a:t>loginButton</a:t>
            </a:r>
            <a:r>
              <a:rPr lang="en" sz="1050" dirty="0">
                <a:solidFill>
                  <a:srgbClr val="A9B7C6"/>
                </a:solidFill>
                <a:highlight>
                  <a:srgbClr val="2B2B2B"/>
                </a:highlight>
                <a:latin typeface="Roboto Mono"/>
                <a:ea typeface="Roboto Mono"/>
                <a:cs typeface="Roboto Mono"/>
                <a:sym typeface="Roboto Mono"/>
              </a:rPr>
              <a:t>.setOnClickListener </a:t>
            </a:r>
            <a:r>
              <a:rPr lang="en" sz="1050" b="1" dirty="0">
                <a:solidFill>
                  <a:srgbClr val="A9B7C6"/>
                </a:solidFill>
                <a:highlight>
                  <a:srgbClr val="2B2B2B"/>
                </a:highlight>
                <a:latin typeface="Roboto Mono"/>
                <a:ea typeface="Roboto Mono"/>
                <a:cs typeface="Roboto Mono"/>
                <a:sym typeface="Roboto Mono"/>
              </a:rPr>
              <a:t>{</a:t>
            </a:r>
            <a:endParaRPr sz="1050" b="1" dirty="0">
              <a:solidFill>
                <a:srgbClr val="A9B7C6"/>
              </a:solidFill>
              <a:highlight>
                <a:srgbClr val="2B2B2B"/>
              </a:highlight>
              <a:latin typeface="Roboto Mono"/>
              <a:ea typeface="Roboto Mono"/>
              <a:cs typeface="Roboto Mono"/>
              <a:sym typeface="Roboto Mono"/>
            </a:endParaRPr>
          </a:p>
          <a:p>
            <a:pPr marL="0" lvl="0" indent="0" algn="l" rtl="0">
              <a:spcBef>
                <a:spcPts val="0"/>
              </a:spcBef>
              <a:spcAft>
                <a:spcPts val="0"/>
              </a:spcAft>
              <a:buNone/>
            </a:pPr>
            <a:r>
              <a:rPr lang="en" sz="1050" b="1" dirty="0">
                <a:solidFill>
                  <a:srgbClr val="A9B7C6"/>
                </a:solidFill>
                <a:highlight>
                  <a:srgbClr val="2B2B2B"/>
                </a:highlight>
                <a:latin typeface="Roboto Mono"/>
                <a:ea typeface="Roboto Mono"/>
                <a:cs typeface="Roboto Mono"/>
                <a:sym typeface="Roboto Mono"/>
              </a:rPr>
              <a:t>   </a:t>
            </a:r>
            <a:r>
              <a:rPr lang="en" sz="1050" dirty="0">
                <a:solidFill>
                  <a:srgbClr val="CC7832"/>
                </a:solidFill>
                <a:highlight>
                  <a:srgbClr val="2B2B2B"/>
                </a:highlight>
                <a:latin typeface="Roboto Mono"/>
                <a:ea typeface="Roboto Mono"/>
                <a:cs typeface="Roboto Mono"/>
                <a:sym typeface="Roboto Mono"/>
              </a:rPr>
              <a:t>val </a:t>
            </a:r>
            <a:r>
              <a:rPr lang="en" sz="1050" dirty="0">
                <a:solidFill>
                  <a:srgbClr val="A9B7C6"/>
                </a:solidFill>
                <a:highlight>
                  <a:srgbClr val="2B2B2B"/>
                </a:highlight>
                <a:latin typeface="Roboto Mono"/>
                <a:ea typeface="Roboto Mono"/>
                <a:cs typeface="Roboto Mono"/>
                <a:sym typeface="Roboto Mono"/>
              </a:rPr>
              <a:t>inputtedUsername = </a:t>
            </a:r>
            <a:r>
              <a:rPr lang="en" sz="1050" dirty="0">
                <a:solidFill>
                  <a:srgbClr val="9876AA"/>
                </a:solidFill>
                <a:highlight>
                  <a:srgbClr val="2B2B2B"/>
                </a:highlight>
                <a:latin typeface="Roboto Mono"/>
                <a:ea typeface="Roboto Mono"/>
                <a:cs typeface="Roboto Mono"/>
                <a:sym typeface="Roboto Mono"/>
              </a:rPr>
              <a:t>username</a:t>
            </a:r>
            <a:r>
              <a:rPr lang="en" sz="1050" dirty="0">
                <a:solidFill>
                  <a:srgbClr val="A9B7C6"/>
                </a:solidFill>
                <a:highlight>
                  <a:srgbClr val="2B2B2B"/>
                </a:highlight>
                <a:latin typeface="Roboto Mono"/>
                <a:ea typeface="Roboto Mono"/>
                <a:cs typeface="Roboto Mono"/>
                <a:sym typeface="Roboto Mono"/>
              </a:rPr>
              <a:t>.</a:t>
            </a:r>
            <a:r>
              <a:rPr lang="en" sz="1050" i="1" dirty="0">
                <a:solidFill>
                  <a:srgbClr val="9876AA"/>
                </a:solidFill>
                <a:highlight>
                  <a:srgbClr val="2B2B2B"/>
                </a:highlight>
                <a:latin typeface="Roboto Mono"/>
                <a:ea typeface="Roboto Mono"/>
                <a:cs typeface="Roboto Mono"/>
                <a:sym typeface="Roboto Mono"/>
              </a:rPr>
              <a:t>text</a:t>
            </a:r>
            <a:r>
              <a:rPr lang="en" sz="1050" dirty="0">
                <a:solidFill>
                  <a:srgbClr val="A9B7C6"/>
                </a:solidFill>
                <a:highlight>
                  <a:srgbClr val="2B2B2B"/>
                </a:highlight>
                <a:latin typeface="Roboto Mono"/>
                <a:ea typeface="Roboto Mono"/>
                <a:cs typeface="Roboto Mono"/>
                <a:sym typeface="Roboto Mono"/>
              </a:rPr>
              <a:t>.toString().</a:t>
            </a:r>
            <a:r>
              <a:rPr lang="en" sz="1050" i="1" dirty="0">
                <a:solidFill>
                  <a:srgbClr val="FFC66D"/>
                </a:solidFill>
                <a:highlight>
                  <a:srgbClr val="2B2B2B"/>
                </a:highlight>
                <a:latin typeface="Roboto Mono"/>
                <a:ea typeface="Roboto Mono"/>
                <a:cs typeface="Roboto Mono"/>
                <a:sym typeface="Roboto Mono"/>
              </a:rPr>
              <a:t>trim</a:t>
            </a:r>
            <a:r>
              <a:rPr lang="en" sz="1050" dirty="0">
                <a:solidFill>
                  <a:srgbClr val="A9B7C6"/>
                </a:solidFill>
                <a:highlight>
                  <a:srgbClr val="2B2B2B"/>
                </a:highlight>
                <a:latin typeface="Roboto Mono"/>
                <a:ea typeface="Roboto Mono"/>
                <a:cs typeface="Roboto Mono"/>
                <a:sym typeface="Roboto Mono"/>
              </a:rPr>
              <a:t>()</a:t>
            </a:r>
            <a:endParaRPr sz="1050" dirty="0">
              <a:solidFill>
                <a:srgbClr val="A9B7C6"/>
              </a:solidFill>
              <a:highlight>
                <a:srgbClr val="2B2B2B"/>
              </a:highlight>
              <a:latin typeface="Roboto Mono"/>
              <a:ea typeface="Roboto Mono"/>
              <a:cs typeface="Roboto Mono"/>
              <a:sym typeface="Roboto Mono"/>
            </a:endParaRPr>
          </a:p>
          <a:p>
            <a:pPr marL="0" lvl="0" indent="0" algn="l" rtl="0">
              <a:spcBef>
                <a:spcPts val="0"/>
              </a:spcBef>
              <a:spcAft>
                <a:spcPts val="0"/>
              </a:spcAft>
              <a:buNone/>
            </a:pPr>
            <a:r>
              <a:rPr lang="en" sz="1050" dirty="0">
                <a:solidFill>
                  <a:srgbClr val="A9B7C6"/>
                </a:solidFill>
                <a:highlight>
                  <a:srgbClr val="2B2B2B"/>
                </a:highlight>
                <a:latin typeface="Roboto Mono"/>
                <a:ea typeface="Roboto Mono"/>
                <a:cs typeface="Roboto Mono"/>
                <a:sym typeface="Roboto Mono"/>
              </a:rPr>
              <a:t>   </a:t>
            </a:r>
            <a:r>
              <a:rPr lang="en" sz="1050" dirty="0">
                <a:solidFill>
                  <a:srgbClr val="CC7832"/>
                </a:solidFill>
                <a:highlight>
                  <a:srgbClr val="2B2B2B"/>
                </a:highlight>
                <a:latin typeface="Roboto Mono"/>
                <a:ea typeface="Roboto Mono"/>
                <a:cs typeface="Roboto Mono"/>
                <a:sym typeface="Roboto Mono"/>
              </a:rPr>
              <a:t>val </a:t>
            </a:r>
            <a:r>
              <a:rPr lang="en" sz="1050" dirty="0">
                <a:solidFill>
                  <a:srgbClr val="A9B7C6"/>
                </a:solidFill>
                <a:highlight>
                  <a:srgbClr val="2B2B2B"/>
                </a:highlight>
                <a:latin typeface="Roboto Mono"/>
                <a:ea typeface="Roboto Mono"/>
                <a:cs typeface="Roboto Mono"/>
                <a:sym typeface="Roboto Mono"/>
              </a:rPr>
              <a:t>inputtedPassword = </a:t>
            </a:r>
            <a:r>
              <a:rPr lang="en" sz="1050" dirty="0">
                <a:solidFill>
                  <a:srgbClr val="9876AA"/>
                </a:solidFill>
                <a:highlight>
                  <a:srgbClr val="2B2B2B"/>
                </a:highlight>
                <a:latin typeface="Roboto Mono"/>
                <a:ea typeface="Roboto Mono"/>
                <a:cs typeface="Roboto Mono"/>
                <a:sym typeface="Roboto Mono"/>
              </a:rPr>
              <a:t>password</a:t>
            </a:r>
            <a:r>
              <a:rPr lang="en" sz="1050" dirty="0">
                <a:solidFill>
                  <a:srgbClr val="A9B7C6"/>
                </a:solidFill>
                <a:highlight>
                  <a:srgbClr val="2B2B2B"/>
                </a:highlight>
                <a:latin typeface="Roboto Mono"/>
                <a:ea typeface="Roboto Mono"/>
                <a:cs typeface="Roboto Mono"/>
                <a:sym typeface="Roboto Mono"/>
              </a:rPr>
              <a:t>.</a:t>
            </a:r>
            <a:r>
              <a:rPr lang="en" sz="1050" i="1" dirty="0">
                <a:solidFill>
                  <a:srgbClr val="9876AA"/>
                </a:solidFill>
                <a:highlight>
                  <a:srgbClr val="2B2B2B"/>
                </a:highlight>
                <a:latin typeface="Roboto Mono"/>
                <a:ea typeface="Roboto Mono"/>
                <a:cs typeface="Roboto Mono"/>
                <a:sym typeface="Roboto Mono"/>
              </a:rPr>
              <a:t>text</a:t>
            </a:r>
            <a:r>
              <a:rPr lang="en" sz="1050" dirty="0">
                <a:solidFill>
                  <a:srgbClr val="A9B7C6"/>
                </a:solidFill>
                <a:highlight>
                  <a:srgbClr val="2B2B2B"/>
                </a:highlight>
                <a:latin typeface="Roboto Mono"/>
                <a:ea typeface="Roboto Mono"/>
                <a:cs typeface="Roboto Mono"/>
                <a:sym typeface="Roboto Mono"/>
              </a:rPr>
              <a:t>.toString().</a:t>
            </a:r>
            <a:r>
              <a:rPr lang="en" sz="1050" i="1" dirty="0">
                <a:solidFill>
                  <a:srgbClr val="FFC66D"/>
                </a:solidFill>
                <a:highlight>
                  <a:srgbClr val="2B2B2B"/>
                </a:highlight>
                <a:latin typeface="Roboto Mono"/>
                <a:ea typeface="Roboto Mono"/>
                <a:cs typeface="Roboto Mono"/>
                <a:sym typeface="Roboto Mono"/>
              </a:rPr>
              <a:t>trim</a:t>
            </a:r>
            <a:r>
              <a:rPr lang="en" sz="1050" dirty="0">
                <a:solidFill>
                  <a:srgbClr val="A9B7C6"/>
                </a:solidFill>
                <a:highlight>
                  <a:srgbClr val="2B2B2B"/>
                </a:highlight>
                <a:latin typeface="Roboto Mono"/>
                <a:ea typeface="Roboto Mono"/>
                <a:cs typeface="Roboto Mono"/>
                <a:sym typeface="Roboto Mono"/>
              </a:rPr>
              <a:t>()</a:t>
            </a:r>
            <a:endParaRPr sz="1050" dirty="0">
              <a:solidFill>
                <a:srgbClr val="A9B7C6"/>
              </a:solidFill>
              <a:highlight>
                <a:srgbClr val="2B2B2B"/>
              </a:highlight>
              <a:latin typeface="Roboto Mono"/>
              <a:ea typeface="Roboto Mono"/>
              <a:cs typeface="Roboto Mono"/>
              <a:sym typeface="Roboto Mono"/>
            </a:endParaRPr>
          </a:p>
          <a:p>
            <a:pPr marL="0" lvl="0" indent="0" algn="l" rtl="0">
              <a:spcBef>
                <a:spcPts val="0"/>
              </a:spcBef>
              <a:spcAft>
                <a:spcPts val="0"/>
              </a:spcAft>
              <a:buNone/>
            </a:pPr>
            <a:endParaRPr sz="1050" dirty="0">
              <a:solidFill>
                <a:srgbClr val="A9B7C6"/>
              </a:solidFill>
              <a:highlight>
                <a:srgbClr val="2B2B2B"/>
              </a:highlight>
              <a:latin typeface="Roboto Mono"/>
              <a:ea typeface="Roboto Mono"/>
              <a:cs typeface="Roboto Mono"/>
              <a:sym typeface="Roboto Mono"/>
            </a:endParaRPr>
          </a:p>
          <a:p>
            <a:pPr marL="0" lvl="0" indent="0" algn="l" rtl="0">
              <a:spcBef>
                <a:spcPts val="0"/>
              </a:spcBef>
              <a:spcAft>
                <a:spcPts val="0"/>
              </a:spcAft>
              <a:buNone/>
            </a:pPr>
            <a:r>
              <a:rPr lang="en" sz="1050" dirty="0">
                <a:solidFill>
                  <a:srgbClr val="A9B7C6"/>
                </a:solidFill>
                <a:highlight>
                  <a:srgbClr val="2B2B2B"/>
                </a:highlight>
                <a:latin typeface="Roboto Mono"/>
                <a:ea typeface="Roboto Mono"/>
                <a:cs typeface="Roboto Mono"/>
                <a:sym typeface="Roboto Mono"/>
              </a:rPr>
              <a:t>   </a:t>
            </a:r>
            <a:r>
              <a:rPr lang="en" sz="1050" dirty="0">
                <a:solidFill>
                  <a:srgbClr val="9876AA"/>
                </a:solidFill>
                <a:highlight>
                  <a:srgbClr val="2B2B2B"/>
                </a:highlight>
                <a:latin typeface="Roboto Mono"/>
                <a:ea typeface="Roboto Mono"/>
                <a:cs typeface="Roboto Mono"/>
                <a:sym typeface="Roboto Mono"/>
              </a:rPr>
              <a:t>firebaseAuth</a:t>
            </a:r>
            <a:r>
              <a:rPr lang="en" sz="1050" dirty="0">
                <a:solidFill>
                  <a:srgbClr val="A9B7C6"/>
                </a:solidFill>
                <a:highlight>
                  <a:srgbClr val="2B2B2B"/>
                </a:highlight>
                <a:latin typeface="Roboto Mono"/>
                <a:ea typeface="Roboto Mono"/>
                <a:cs typeface="Roboto Mono"/>
                <a:sym typeface="Roboto Mono"/>
              </a:rPr>
              <a:t>.signInWithEmailAndPassword(inputtedUsername</a:t>
            </a:r>
            <a:r>
              <a:rPr lang="en" sz="1050" dirty="0">
                <a:solidFill>
                  <a:srgbClr val="CC7832"/>
                </a:solidFill>
                <a:highlight>
                  <a:srgbClr val="2B2B2B"/>
                </a:highlight>
                <a:latin typeface="Roboto Mono"/>
                <a:ea typeface="Roboto Mono"/>
                <a:cs typeface="Roboto Mono"/>
                <a:sym typeface="Roboto Mono"/>
              </a:rPr>
              <a:t>, </a:t>
            </a:r>
            <a:r>
              <a:rPr lang="en" sz="1050" dirty="0">
                <a:solidFill>
                  <a:srgbClr val="A9B7C6"/>
                </a:solidFill>
                <a:highlight>
                  <a:srgbClr val="2B2B2B"/>
                </a:highlight>
                <a:latin typeface="Roboto Mono"/>
                <a:ea typeface="Roboto Mono"/>
                <a:cs typeface="Roboto Mono"/>
                <a:sym typeface="Roboto Mono"/>
              </a:rPr>
              <a:t>inputtedPassword)</a:t>
            </a:r>
            <a:endParaRPr sz="1050" dirty="0">
              <a:solidFill>
                <a:srgbClr val="A9B7C6"/>
              </a:solidFill>
              <a:highlight>
                <a:srgbClr val="2B2B2B"/>
              </a:highlight>
              <a:latin typeface="Roboto Mono"/>
              <a:ea typeface="Roboto Mono"/>
              <a:cs typeface="Roboto Mono"/>
              <a:sym typeface="Roboto Mono"/>
            </a:endParaRPr>
          </a:p>
          <a:p>
            <a:pPr marL="0" lvl="0" indent="457200" algn="l" rtl="0">
              <a:spcBef>
                <a:spcPts val="0"/>
              </a:spcBef>
              <a:spcAft>
                <a:spcPts val="0"/>
              </a:spcAft>
              <a:buNone/>
            </a:pPr>
            <a:r>
              <a:rPr lang="en" sz="1050" dirty="0">
                <a:solidFill>
                  <a:srgbClr val="A9B7C6"/>
                </a:solidFill>
                <a:highlight>
                  <a:srgbClr val="2B2B2B"/>
                </a:highlight>
                <a:latin typeface="Roboto Mono"/>
                <a:ea typeface="Roboto Mono"/>
                <a:cs typeface="Roboto Mono"/>
                <a:sym typeface="Roboto Mono"/>
              </a:rPr>
              <a:t>.addOnCompleteListener </a:t>
            </a:r>
            <a:r>
              <a:rPr lang="en" sz="1050" b="1" dirty="0">
                <a:solidFill>
                  <a:srgbClr val="A9B7C6"/>
                </a:solidFill>
                <a:highlight>
                  <a:srgbClr val="2B2B2B"/>
                </a:highlight>
                <a:latin typeface="Roboto Mono"/>
                <a:ea typeface="Roboto Mono"/>
                <a:cs typeface="Roboto Mono"/>
                <a:sym typeface="Roboto Mono"/>
              </a:rPr>
              <a:t>{ </a:t>
            </a:r>
            <a:r>
              <a:rPr lang="en" sz="1050" dirty="0">
                <a:solidFill>
                  <a:srgbClr val="A9B7C6"/>
                </a:solidFill>
                <a:highlight>
                  <a:srgbClr val="2B2B2B"/>
                </a:highlight>
                <a:latin typeface="Roboto Mono"/>
                <a:ea typeface="Roboto Mono"/>
                <a:cs typeface="Roboto Mono"/>
                <a:sym typeface="Roboto Mono"/>
              </a:rPr>
              <a:t>task </a:t>
            </a:r>
            <a:r>
              <a:rPr lang="en" sz="1050" b="1" dirty="0">
                <a:solidFill>
                  <a:srgbClr val="A9B7C6"/>
                </a:solidFill>
                <a:highlight>
                  <a:srgbClr val="2B2B2B"/>
                </a:highlight>
                <a:latin typeface="Roboto Mono"/>
                <a:ea typeface="Roboto Mono"/>
                <a:cs typeface="Roboto Mono"/>
                <a:sym typeface="Roboto Mono"/>
              </a:rPr>
              <a:t>-&gt;</a:t>
            </a:r>
            <a:endParaRPr sz="1050" b="1" dirty="0">
              <a:solidFill>
                <a:srgbClr val="A9B7C6"/>
              </a:solidFill>
              <a:highlight>
                <a:srgbClr val="2B2B2B"/>
              </a:highlight>
              <a:latin typeface="Roboto Mono"/>
              <a:ea typeface="Roboto Mono"/>
              <a:cs typeface="Roboto Mono"/>
              <a:sym typeface="Roboto Mono"/>
            </a:endParaRPr>
          </a:p>
          <a:p>
            <a:pPr marL="0" lvl="0" indent="0" algn="l" rtl="0">
              <a:spcBef>
                <a:spcPts val="0"/>
              </a:spcBef>
              <a:spcAft>
                <a:spcPts val="0"/>
              </a:spcAft>
              <a:buNone/>
            </a:pPr>
            <a:r>
              <a:rPr lang="en" sz="1050" b="1" dirty="0">
                <a:solidFill>
                  <a:srgbClr val="A9B7C6"/>
                </a:solidFill>
                <a:highlight>
                  <a:srgbClr val="2B2B2B"/>
                </a:highlight>
                <a:latin typeface="Roboto Mono"/>
                <a:ea typeface="Roboto Mono"/>
                <a:cs typeface="Roboto Mono"/>
                <a:sym typeface="Roboto Mono"/>
              </a:rPr>
              <a:t>       </a:t>
            </a:r>
            <a:r>
              <a:rPr lang="en" sz="1050" dirty="0">
                <a:solidFill>
                  <a:srgbClr val="CC7832"/>
                </a:solidFill>
                <a:highlight>
                  <a:srgbClr val="2B2B2B"/>
                </a:highlight>
                <a:latin typeface="Roboto Mono"/>
                <a:ea typeface="Roboto Mono"/>
                <a:cs typeface="Roboto Mono"/>
                <a:sym typeface="Roboto Mono"/>
              </a:rPr>
              <a:t>if </a:t>
            </a:r>
            <a:r>
              <a:rPr lang="en" sz="1050" dirty="0">
                <a:solidFill>
                  <a:srgbClr val="A9B7C6"/>
                </a:solidFill>
                <a:highlight>
                  <a:srgbClr val="2B2B2B"/>
                </a:highlight>
                <a:latin typeface="Roboto Mono"/>
                <a:ea typeface="Roboto Mono"/>
                <a:cs typeface="Roboto Mono"/>
                <a:sym typeface="Roboto Mono"/>
              </a:rPr>
              <a:t>(task.</a:t>
            </a:r>
            <a:r>
              <a:rPr lang="en" sz="1050" i="1" dirty="0">
                <a:solidFill>
                  <a:srgbClr val="9876AA"/>
                </a:solidFill>
                <a:highlight>
                  <a:srgbClr val="2B2B2B"/>
                </a:highlight>
                <a:latin typeface="Roboto Mono"/>
                <a:ea typeface="Roboto Mono"/>
                <a:cs typeface="Roboto Mono"/>
                <a:sym typeface="Roboto Mono"/>
              </a:rPr>
              <a:t>isSuccessful</a:t>
            </a:r>
            <a:r>
              <a:rPr lang="en" sz="1050" dirty="0">
                <a:solidFill>
                  <a:srgbClr val="A9B7C6"/>
                </a:solidFill>
                <a:highlight>
                  <a:srgbClr val="2B2B2B"/>
                </a:highlight>
                <a:latin typeface="Roboto Mono"/>
                <a:ea typeface="Roboto Mono"/>
                <a:cs typeface="Roboto Mono"/>
                <a:sym typeface="Roboto Mono"/>
              </a:rPr>
              <a:t>) {</a:t>
            </a:r>
            <a:endParaRPr sz="1050" dirty="0">
              <a:solidFill>
                <a:srgbClr val="A9B7C6"/>
              </a:solidFill>
              <a:highlight>
                <a:srgbClr val="2B2B2B"/>
              </a:highlight>
              <a:latin typeface="Roboto Mono"/>
              <a:ea typeface="Roboto Mono"/>
              <a:cs typeface="Roboto Mono"/>
              <a:sym typeface="Roboto Mono"/>
            </a:endParaRPr>
          </a:p>
          <a:p>
            <a:pPr marL="0" lvl="0" indent="0" algn="l" rtl="0">
              <a:spcBef>
                <a:spcPts val="0"/>
              </a:spcBef>
              <a:spcAft>
                <a:spcPts val="0"/>
              </a:spcAft>
              <a:buNone/>
            </a:pPr>
            <a:r>
              <a:rPr lang="en" sz="1050" dirty="0">
                <a:solidFill>
                  <a:srgbClr val="A9B7C6"/>
                </a:solidFill>
                <a:highlight>
                  <a:srgbClr val="2B2B2B"/>
                </a:highlight>
                <a:latin typeface="Roboto Mono"/>
                <a:ea typeface="Roboto Mono"/>
                <a:cs typeface="Roboto Mono"/>
                <a:sym typeface="Roboto Mono"/>
              </a:rPr>
              <a:t>           </a:t>
            </a:r>
            <a:r>
              <a:rPr lang="en" sz="1050" dirty="0">
                <a:solidFill>
                  <a:srgbClr val="CC7832"/>
                </a:solidFill>
                <a:highlight>
                  <a:srgbClr val="2B2B2B"/>
                </a:highlight>
                <a:latin typeface="Roboto Mono"/>
                <a:ea typeface="Roboto Mono"/>
                <a:cs typeface="Roboto Mono"/>
                <a:sym typeface="Roboto Mono"/>
              </a:rPr>
              <a:t>val </a:t>
            </a:r>
            <a:r>
              <a:rPr lang="en" sz="1050" dirty="0">
                <a:solidFill>
                  <a:srgbClr val="A9B7C6"/>
                </a:solidFill>
                <a:highlight>
                  <a:srgbClr val="2B2B2B"/>
                </a:highlight>
                <a:latin typeface="Roboto Mono"/>
                <a:ea typeface="Roboto Mono"/>
                <a:cs typeface="Roboto Mono"/>
                <a:sym typeface="Roboto Mono"/>
              </a:rPr>
              <a:t>user = </a:t>
            </a:r>
            <a:r>
              <a:rPr lang="en" sz="1050" dirty="0">
                <a:solidFill>
                  <a:srgbClr val="9876AA"/>
                </a:solidFill>
                <a:highlight>
                  <a:srgbClr val="2B2B2B"/>
                </a:highlight>
                <a:latin typeface="Roboto Mono"/>
                <a:ea typeface="Roboto Mono"/>
                <a:cs typeface="Roboto Mono"/>
                <a:sym typeface="Roboto Mono"/>
              </a:rPr>
              <a:t>firebaseAuth</a:t>
            </a:r>
            <a:r>
              <a:rPr lang="en" sz="1050" dirty="0">
                <a:solidFill>
                  <a:srgbClr val="A9B7C6"/>
                </a:solidFill>
                <a:highlight>
                  <a:srgbClr val="2B2B2B"/>
                </a:highlight>
                <a:latin typeface="Roboto Mono"/>
                <a:ea typeface="Roboto Mono"/>
                <a:cs typeface="Roboto Mono"/>
                <a:sym typeface="Roboto Mono"/>
              </a:rPr>
              <a:t>.</a:t>
            </a:r>
            <a:r>
              <a:rPr lang="en" sz="1050" i="1" dirty="0">
                <a:solidFill>
                  <a:srgbClr val="9876AA"/>
                </a:solidFill>
                <a:highlight>
                  <a:srgbClr val="2B2B2B"/>
                </a:highlight>
                <a:latin typeface="Roboto Mono"/>
                <a:ea typeface="Roboto Mono"/>
                <a:cs typeface="Roboto Mono"/>
                <a:sym typeface="Roboto Mono"/>
              </a:rPr>
              <a:t>currentUser</a:t>
            </a:r>
            <a:endParaRPr sz="1050" i="1" dirty="0">
              <a:solidFill>
                <a:srgbClr val="9876AA"/>
              </a:solidFill>
              <a:highlight>
                <a:srgbClr val="2B2B2B"/>
              </a:highlight>
              <a:latin typeface="Roboto Mono"/>
              <a:ea typeface="Roboto Mono"/>
              <a:cs typeface="Roboto Mono"/>
              <a:sym typeface="Roboto Mono"/>
            </a:endParaRPr>
          </a:p>
          <a:p>
            <a:pPr marL="0" lvl="0" indent="0" algn="l" rtl="0">
              <a:spcBef>
                <a:spcPts val="0"/>
              </a:spcBef>
              <a:spcAft>
                <a:spcPts val="0"/>
              </a:spcAft>
              <a:buNone/>
            </a:pPr>
            <a:r>
              <a:rPr lang="en" sz="1050" i="1" dirty="0">
                <a:solidFill>
                  <a:srgbClr val="9876AA"/>
                </a:solidFill>
                <a:highlight>
                  <a:srgbClr val="2B2B2B"/>
                </a:highlight>
                <a:latin typeface="Roboto Mono"/>
                <a:ea typeface="Roboto Mono"/>
                <a:cs typeface="Roboto Mono"/>
                <a:sym typeface="Roboto Mono"/>
              </a:rPr>
              <a:t>           </a:t>
            </a:r>
            <a:r>
              <a:rPr lang="en" sz="1050" dirty="0">
                <a:solidFill>
                  <a:srgbClr val="A9B7C6"/>
                </a:solidFill>
                <a:highlight>
                  <a:srgbClr val="2B2B2B"/>
                </a:highlight>
                <a:latin typeface="Roboto Mono"/>
                <a:ea typeface="Roboto Mono"/>
                <a:cs typeface="Roboto Mono"/>
                <a:sym typeface="Roboto Mono"/>
              </a:rPr>
              <a:t>Toast.makeText(</a:t>
            </a:r>
            <a:r>
              <a:rPr lang="en" sz="1050" dirty="0">
                <a:solidFill>
                  <a:srgbClr val="CC7832"/>
                </a:solidFill>
                <a:highlight>
                  <a:srgbClr val="2B2B2B"/>
                </a:highlight>
                <a:latin typeface="Roboto Mono"/>
                <a:ea typeface="Roboto Mono"/>
                <a:cs typeface="Roboto Mono"/>
                <a:sym typeface="Roboto Mono"/>
              </a:rPr>
              <a:t>this, </a:t>
            </a:r>
            <a:r>
              <a:rPr lang="en" sz="1050" dirty="0">
                <a:solidFill>
                  <a:srgbClr val="6A8759"/>
                </a:solidFill>
                <a:highlight>
                  <a:srgbClr val="2B2B2B"/>
                </a:highlight>
                <a:latin typeface="Roboto Mono"/>
                <a:ea typeface="Roboto Mono"/>
                <a:cs typeface="Roboto Mono"/>
                <a:sym typeface="Roboto Mono"/>
              </a:rPr>
              <a:t>"Logged in as user: </a:t>
            </a:r>
            <a:r>
              <a:rPr lang="en" sz="1050" dirty="0">
                <a:solidFill>
                  <a:srgbClr val="CC7832"/>
                </a:solidFill>
                <a:highlight>
                  <a:srgbClr val="2B2B2B"/>
                </a:highlight>
                <a:latin typeface="Roboto Mono"/>
                <a:ea typeface="Roboto Mono"/>
                <a:cs typeface="Roboto Mono"/>
                <a:sym typeface="Roboto Mono"/>
              </a:rPr>
              <a:t>${</a:t>
            </a:r>
            <a:r>
              <a:rPr lang="en" sz="1050" dirty="0">
                <a:solidFill>
                  <a:srgbClr val="A9B7C6"/>
                </a:solidFill>
                <a:highlight>
                  <a:srgbClr val="2B2B2B"/>
                </a:highlight>
                <a:latin typeface="Roboto Mono"/>
                <a:ea typeface="Roboto Mono"/>
                <a:cs typeface="Roboto Mono"/>
                <a:sym typeface="Roboto Mono"/>
              </a:rPr>
              <a:t>user!!.</a:t>
            </a:r>
            <a:r>
              <a:rPr lang="en" sz="1050" i="1" dirty="0">
                <a:solidFill>
                  <a:srgbClr val="9876AA"/>
                </a:solidFill>
                <a:highlight>
                  <a:srgbClr val="2B2B2B"/>
                </a:highlight>
                <a:latin typeface="Roboto Mono"/>
                <a:ea typeface="Roboto Mono"/>
                <a:cs typeface="Roboto Mono"/>
                <a:sym typeface="Roboto Mono"/>
              </a:rPr>
              <a:t>email</a:t>
            </a:r>
            <a:r>
              <a:rPr lang="en" sz="1050" dirty="0">
                <a:solidFill>
                  <a:srgbClr val="CC7832"/>
                </a:solidFill>
                <a:highlight>
                  <a:srgbClr val="2B2B2B"/>
                </a:highlight>
                <a:latin typeface="Roboto Mono"/>
                <a:ea typeface="Roboto Mono"/>
                <a:cs typeface="Roboto Mono"/>
                <a:sym typeface="Roboto Mono"/>
              </a:rPr>
              <a:t>}</a:t>
            </a:r>
            <a:r>
              <a:rPr lang="en" sz="1050" dirty="0">
                <a:solidFill>
                  <a:srgbClr val="6A8759"/>
                </a:solidFill>
                <a:highlight>
                  <a:srgbClr val="2B2B2B"/>
                </a:highlight>
                <a:latin typeface="Roboto Mono"/>
                <a:ea typeface="Roboto Mono"/>
                <a:cs typeface="Roboto Mono"/>
                <a:sym typeface="Roboto Mono"/>
              </a:rPr>
              <a:t>"</a:t>
            </a:r>
            <a:r>
              <a:rPr lang="en" sz="1050" dirty="0">
                <a:solidFill>
                  <a:srgbClr val="CC7832"/>
                </a:solidFill>
                <a:highlight>
                  <a:srgbClr val="2B2B2B"/>
                </a:highlight>
                <a:latin typeface="Roboto Mono"/>
                <a:ea typeface="Roboto Mono"/>
                <a:cs typeface="Roboto Mono"/>
                <a:sym typeface="Roboto Mono"/>
              </a:rPr>
              <a:t>, </a:t>
            </a:r>
            <a:r>
              <a:rPr lang="en" sz="1050" dirty="0">
                <a:solidFill>
                  <a:srgbClr val="A9B7C6"/>
                </a:solidFill>
                <a:highlight>
                  <a:srgbClr val="2B2B2B"/>
                </a:highlight>
                <a:latin typeface="Roboto Mono"/>
                <a:ea typeface="Roboto Mono"/>
                <a:cs typeface="Roboto Mono"/>
                <a:sym typeface="Roboto Mono"/>
              </a:rPr>
              <a:t>Toast.</a:t>
            </a:r>
            <a:r>
              <a:rPr lang="en" sz="1050" i="1" dirty="0">
                <a:solidFill>
                  <a:srgbClr val="9876AA"/>
                </a:solidFill>
                <a:highlight>
                  <a:srgbClr val="2B2B2B"/>
                </a:highlight>
                <a:latin typeface="Roboto Mono"/>
                <a:ea typeface="Roboto Mono"/>
                <a:cs typeface="Roboto Mono"/>
                <a:sym typeface="Roboto Mono"/>
              </a:rPr>
              <a:t>LENGTH_SHORT</a:t>
            </a:r>
            <a:r>
              <a:rPr lang="en" sz="1050" dirty="0">
                <a:solidFill>
                  <a:srgbClr val="A9B7C6"/>
                </a:solidFill>
                <a:highlight>
                  <a:srgbClr val="2B2B2B"/>
                </a:highlight>
                <a:latin typeface="Roboto Mono"/>
                <a:ea typeface="Roboto Mono"/>
                <a:cs typeface="Roboto Mono"/>
                <a:sym typeface="Roboto Mono"/>
              </a:rPr>
              <a:t>).show()</a:t>
            </a:r>
            <a:endParaRPr sz="1050" dirty="0">
              <a:solidFill>
                <a:srgbClr val="A9B7C6"/>
              </a:solidFill>
              <a:highlight>
                <a:srgbClr val="2B2B2B"/>
              </a:highlight>
              <a:latin typeface="Roboto Mono"/>
              <a:ea typeface="Roboto Mono"/>
              <a:cs typeface="Roboto Mono"/>
              <a:sym typeface="Roboto Mono"/>
            </a:endParaRPr>
          </a:p>
          <a:p>
            <a:pPr marL="0" lvl="0" indent="0" algn="l" rtl="0">
              <a:spcBef>
                <a:spcPts val="0"/>
              </a:spcBef>
              <a:spcAft>
                <a:spcPts val="0"/>
              </a:spcAft>
              <a:buNone/>
            </a:pPr>
            <a:r>
              <a:rPr lang="en" sz="1050" dirty="0">
                <a:solidFill>
                  <a:srgbClr val="808080"/>
                </a:solidFill>
                <a:highlight>
                  <a:srgbClr val="2B2B2B"/>
                </a:highlight>
                <a:latin typeface="Roboto Mono"/>
                <a:ea typeface="Roboto Mono"/>
                <a:cs typeface="Roboto Mono"/>
                <a:sym typeface="Roboto Mono"/>
              </a:rPr>
              <a:t>	     // Go to the next Activity ...</a:t>
            </a:r>
            <a:endParaRPr sz="1050" dirty="0">
              <a:solidFill>
                <a:srgbClr val="808080"/>
              </a:solidFill>
              <a:highlight>
                <a:srgbClr val="2B2B2B"/>
              </a:highlight>
              <a:latin typeface="Roboto Mono"/>
              <a:ea typeface="Roboto Mono"/>
              <a:cs typeface="Roboto Mono"/>
              <a:sym typeface="Roboto Mono"/>
            </a:endParaRPr>
          </a:p>
          <a:p>
            <a:pPr marL="0" lvl="0" indent="0" algn="l" rtl="0">
              <a:spcBef>
                <a:spcPts val="0"/>
              </a:spcBef>
              <a:spcAft>
                <a:spcPts val="0"/>
              </a:spcAft>
              <a:buNone/>
            </a:pPr>
            <a:endParaRPr sz="1050" dirty="0">
              <a:solidFill>
                <a:srgbClr val="A9B7C6"/>
              </a:solidFill>
              <a:highlight>
                <a:srgbClr val="2B2B2B"/>
              </a:highlight>
              <a:latin typeface="Roboto Mono"/>
              <a:ea typeface="Roboto Mono"/>
              <a:cs typeface="Roboto Mono"/>
              <a:sym typeface="Roboto Mono"/>
            </a:endParaRPr>
          </a:p>
          <a:p>
            <a:pPr marL="0" lvl="0" indent="0" algn="l" rtl="0">
              <a:spcBef>
                <a:spcPts val="0"/>
              </a:spcBef>
              <a:spcAft>
                <a:spcPts val="0"/>
              </a:spcAft>
              <a:buNone/>
            </a:pPr>
            <a:r>
              <a:rPr lang="en" sz="1050" dirty="0">
                <a:solidFill>
                  <a:srgbClr val="A9B7C6"/>
                </a:solidFill>
                <a:highlight>
                  <a:srgbClr val="2B2B2B"/>
                </a:highlight>
                <a:latin typeface="Roboto Mono"/>
                <a:ea typeface="Roboto Mono"/>
                <a:cs typeface="Roboto Mono"/>
                <a:sym typeface="Roboto Mono"/>
              </a:rPr>
              <a:t>   	 } </a:t>
            </a:r>
            <a:r>
              <a:rPr lang="en" sz="1050" dirty="0">
                <a:solidFill>
                  <a:srgbClr val="CC7832"/>
                </a:solidFill>
                <a:highlight>
                  <a:srgbClr val="2B2B2B"/>
                </a:highlight>
                <a:latin typeface="Roboto Mono"/>
                <a:ea typeface="Roboto Mono"/>
                <a:cs typeface="Roboto Mono"/>
                <a:sym typeface="Roboto Mono"/>
              </a:rPr>
              <a:t>else </a:t>
            </a:r>
            <a:r>
              <a:rPr lang="en" sz="1050" dirty="0">
                <a:solidFill>
                  <a:srgbClr val="A9B7C6"/>
                </a:solidFill>
                <a:highlight>
                  <a:srgbClr val="2B2B2B"/>
                </a:highlight>
                <a:latin typeface="Roboto Mono"/>
                <a:ea typeface="Roboto Mono"/>
                <a:cs typeface="Roboto Mono"/>
                <a:sym typeface="Roboto Mono"/>
              </a:rPr>
              <a:t>{</a:t>
            </a:r>
            <a:endParaRPr sz="1050" dirty="0">
              <a:solidFill>
                <a:srgbClr val="A9B7C6"/>
              </a:solidFill>
              <a:highlight>
                <a:srgbClr val="2B2B2B"/>
              </a:highlight>
              <a:latin typeface="Roboto Mono"/>
              <a:ea typeface="Roboto Mono"/>
              <a:cs typeface="Roboto Mono"/>
              <a:sym typeface="Roboto Mono"/>
            </a:endParaRPr>
          </a:p>
          <a:p>
            <a:pPr marL="0" lvl="0" indent="0" algn="l" rtl="0">
              <a:spcBef>
                <a:spcPts val="0"/>
              </a:spcBef>
              <a:spcAft>
                <a:spcPts val="0"/>
              </a:spcAft>
              <a:buNone/>
            </a:pPr>
            <a:r>
              <a:rPr lang="en" sz="1050" dirty="0">
                <a:solidFill>
                  <a:srgbClr val="A9B7C6"/>
                </a:solidFill>
                <a:highlight>
                  <a:srgbClr val="2B2B2B"/>
                </a:highlight>
                <a:latin typeface="Roboto Mono"/>
                <a:ea typeface="Roboto Mono"/>
                <a:cs typeface="Roboto Mono"/>
                <a:sym typeface="Roboto Mono"/>
              </a:rPr>
              <a:t>           </a:t>
            </a:r>
            <a:r>
              <a:rPr lang="en" sz="1050" dirty="0">
                <a:solidFill>
                  <a:srgbClr val="CC7832"/>
                </a:solidFill>
                <a:highlight>
                  <a:srgbClr val="2B2B2B"/>
                </a:highlight>
                <a:latin typeface="Roboto Mono"/>
                <a:ea typeface="Roboto Mono"/>
                <a:cs typeface="Roboto Mono"/>
                <a:sym typeface="Roboto Mono"/>
              </a:rPr>
              <a:t>val </a:t>
            </a:r>
            <a:r>
              <a:rPr lang="en" sz="1050" dirty="0">
                <a:solidFill>
                  <a:srgbClr val="A9B7C6"/>
                </a:solidFill>
                <a:highlight>
                  <a:srgbClr val="2B2B2B"/>
                </a:highlight>
                <a:latin typeface="Roboto Mono"/>
                <a:ea typeface="Roboto Mono"/>
                <a:cs typeface="Roboto Mono"/>
                <a:sym typeface="Roboto Mono"/>
              </a:rPr>
              <a:t>exception = task.</a:t>
            </a:r>
            <a:r>
              <a:rPr lang="en" sz="1050" i="1" dirty="0">
                <a:solidFill>
                  <a:srgbClr val="9876AA"/>
                </a:solidFill>
                <a:highlight>
                  <a:srgbClr val="2B2B2B"/>
                </a:highlight>
                <a:latin typeface="Roboto Mono"/>
                <a:ea typeface="Roboto Mono"/>
                <a:cs typeface="Roboto Mono"/>
                <a:sym typeface="Roboto Mono"/>
              </a:rPr>
              <a:t>exception</a:t>
            </a:r>
            <a:endParaRPr sz="1050" i="1" dirty="0">
              <a:solidFill>
                <a:srgbClr val="9876AA"/>
              </a:solidFill>
              <a:highlight>
                <a:srgbClr val="2B2B2B"/>
              </a:highlight>
              <a:latin typeface="Roboto Mono"/>
              <a:ea typeface="Roboto Mono"/>
              <a:cs typeface="Roboto Mono"/>
              <a:sym typeface="Roboto Mono"/>
            </a:endParaRPr>
          </a:p>
          <a:p>
            <a:pPr marL="0" lvl="0" indent="0" algn="l" rtl="0">
              <a:spcBef>
                <a:spcPts val="0"/>
              </a:spcBef>
              <a:spcAft>
                <a:spcPts val="0"/>
              </a:spcAft>
              <a:buNone/>
            </a:pPr>
            <a:r>
              <a:rPr lang="en" sz="1050" i="1" dirty="0">
                <a:solidFill>
                  <a:srgbClr val="9876AA"/>
                </a:solidFill>
                <a:highlight>
                  <a:srgbClr val="2B2B2B"/>
                </a:highlight>
                <a:latin typeface="Roboto Mono"/>
                <a:ea typeface="Roboto Mono"/>
                <a:cs typeface="Roboto Mono"/>
                <a:sym typeface="Roboto Mono"/>
              </a:rPr>
              <a:t>           </a:t>
            </a:r>
            <a:r>
              <a:rPr lang="en" sz="1050" dirty="0">
                <a:solidFill>
                  <a:srgbClr val="A9B7C6"/>
                </a:solidFill>
                <a:highlight>
                  <a:srgbClr val="2B2B2B"/>
                </a:highlight>
                <a:latin typeface="Roboto Mono"/>
                <a:ea typeface="Roboto Mono"/>
                <a:cs typeface="Roboto Mono"/>
                <a:sym typeface="Roboto Mono"/>
              </a:rPr>
              <a:t>Toast.makeText(</a:t>
            </a:r>
            <a:r>
              <a:rPr lang="en" sz="1050" dirty="0">
                <a:solidFill>
                  <a:srgbClr val="CC7832"/>
                </a:solidFill>
                <a:highlight>
                  <a:srgbClr val="2B2B2B"/>
                </a:highlight>
                <a:latin typeface="Roboto Mono"/>
                <a:ea typeface="Roboto Mono"/>
                <a:cs typeface="Roboto Mono"/>
                <a:sym typeface="Roboto Mono"/>
              </a:rPr>
              <a:t>this, </a:t>
            </a:r>
            <a:r>
              <a:rPr lang="en" sz="1050" dirty="0">
                <a:solidFill>
                  <a:srgbClr val="6A8759"/>
                </a:solidFill>
                <a:highlight>
                  <a:srgbClr val="2B2B2B"/>
                </a:highlight>
                <a:latin typeface="Roboto Mono"/>
                <a:ea typeface="Roboto Mono"/>
                <a:cs typeface="Roboto Mono"/>
                <a:sym typeface="Roboto Mono"/>
              </a:rPr>
              <a:t>"Failed: </a:t>
            </a:r>
            <a:r>
              <a:rPr lang="en" sz="1050" dirty="0">
                <a:solidFill>
                  <a:srgbClr val="CC7832"/>
                </a:solidFill>
                <a:highlight>
                  <a:srgbClr val="2B2B2B"/>
                </a:highlight>
                <a:latin typeface="Roboto Mono"/>
                <a:ea typeface="Roboto Mono"/>
                <a:cs typeface="Roboto Mono"/>
                <a:sym typeface="Roboto Mono"/>
              </a:rPr>
              <a:t>$</a:t>
            </a:r>
            <a:r>
              <a:rPr lang="en" sz="1050" dirty="0">
                <a:solidFill>
                  <a:srgbClr val="A9B7C6"/>
                </a:solidFill>
                <a:highlight>
                  <a:srgbClr val="2B2B2B"/>
                </a:highlight>
                <a:latin typeface="Roboto Mono"/>
                <a:ea typeface="Roboto Mono"/>
                <a:cs typeface="Roboto Mono"/>
                <a:sym typeface="Roboto Mono"/>
              </a:rPr>
              <a:t>exception</a:t>
            </a:r>
            <a:r>
              <a:rPr lang="en" sz="1050" dirty="0">
                <a:solidFill>
                  <a:srgbClr val="6A8759"/>
                </a:solidFill>
                <a:highlight>
                  <a:srgbClr val="2B2B2B"/>
                </a:highlight>
                <a:latin typeface="Roboto Mono"/>
                <a:ea typeface="Roboto Mono"/>
                <a:cs typeface="Roboto Mono"/>
                <a:sym typeface="Roboto Mono"/>
              </a:rPr>
              <a:t>"</a:t>
            </a:r>
            <a:r>
              <a:rPr lang="en" sz="1050" dirty="0">
                <a:solidFill>
                  <a:srgbClr val="CC7832"/>
                </a:solidFill>
                <a:highlight>
                  <a:srgbClr val="2B2B2B"/>
                </a:highlight>
                <a:latin typeface="Roboto Mono"/>
                <a:ea typeface="Roboto Mono"/>
                <a:cs typeface="Roboto Mono"/>
                <a:sym typeface="Roboto Mono"/>
              </a:rPr>
              <a:t>, </a:t>
            </a:r>
            <a:r>
              <a:rPr lang="en" sz="1050" dirty="0">
                <a:solidFill>
                  <a:srgbClr val="A9B7C6"/>
                </a:solidFill>
                <a:highlight>
                  <a:srgbClr val="2B2B2B"/>
                </a:highlight>
                <a:latin typeface="Roboto Mono"/>
                <a:ea typeface="Roboto Mono"/>
                <a:cs typeface="Roboto Mono"/>
                <a:sym typeface="Roboto Mono"/>
              </a:rPr>
              <a:t>Toast.</a:t>
            </a:r>
            <a:r>
              <a:rPr lang="en" sz="1050" i="1" dirty="0">
                <a:solidFill>
                  <a:srgbClr val="9876AA"/>
                </a:solidFill>
                <a:highlight>
                  <a:srgbClr val="2B2B2B"/>
                </a:highlight>
                <a:latin typeface="Roboto Mono"/>
                <a:ea typeface="Roboto Mono"/>
                <a:cs typeface="Roboto Mono"/>
                <a:sym typeface="Roboto Mono"/>
              </a:rPr>
              <a:t>LENGTH_SHORT</a:t>
            </a:r>
            <a:r>
              <a:rPr lang="en" sz="1050" dirty="0">
                <a:solidFill>
                  <a:srgbClr val="A9B7C6"/>
                </a:solidFill>
                <a:highlight>
                  <a:srgbClr val="2B2B2B"/>
                </a:highlight>
                <a:latin typeface="Roboto Mono"/>
                <a:ea typeface="Roboto Mono"/>
                <a:cs typeface="Roboto Mono"/>
                <a:sym typeface="Roboto Mono"/>
              </a:rPr>
              <a:t>).show()</a:t>
            </a:r>
            <a:endParaRPr sz="1050" dirty="0">
              <a:solidFill>
                <a:srgbClr val="A9B7C6"/>
              </a:solidFill>
              <a:highlight>
                <a:srgbClr val="2B2B2B"/>
              </a:highlight>
              <a:latin typeface="Roboto Mono"/>
              <a:ea typeface="Roboto Mono"/>
              <a:cs typeface="Roboto Mono"/>
              <a:sym typeface="Roboto Mono"/>
            </a:endParaRPr>
          </a:p>
          <a:p>
            <a:pPr marL="0" lvl="0" indent="0" algn="l" rtl="0">
              <a:spcBef>
                <a:spcPts val="0"/>
              </a:spcBef>
              <a:spcAft>
                <a:spcPts val="0"/>
              </a:spcAft>
              <a:buNone/>
            </a:pPr>
            <a:r>
              <a:rPr lang="en" sz="1050" dirty="0">
                <a:solidFill>
                  <a:srgbClr val="A9B7C6"/>
                </a:solidFill>
                <a:highlight>
                  <a:srgbClr val="2B2B2B"/>
                </a:highlight>
                <a:latin typeface="Roboto Mono"/>
                <a:ea typeface="Roboto Mono"/>
                <a:cs typeface="Roboto Mono"/>
                <a:sym typeface="Roboto Mono"/>
              </a:rPr>
              <a:t>       }</a:t>
            </a:r>
            <a:endParaRPr sz="1050" dirty="0">
              <a:solidFill>
                <a:srgbClr val="A9B7C6"/>
              </a:solidFill>
              <a:highlight>
                <a:srgbClr val="2B2B2B"/>
              </a:highlight>
              <a:latin typeface="Roboto Mono"/>
              <a:ea typeface="Roboto Mono"/>
              <a:cs typeface="Roboto Mono"/>
              <a:sym typeface="Roboto Mono"/>
            </a:endParaRPr>
          </a:p>
          <a:p>
            <a:pPr marL="0" lvl="0" indent="0" algn="l" rtl="0">
              <a:spcBef>
                <a:spcPts val="0"/>
              </a:spcBef>
              <a:spcAft>
                <a:spcPts val="0"/>
              </a:spcAft>
              <a:buNone/>
            </a:pPr>
            <a:r>
              <a:rPr lang="en" sz="1050" b="1" dirty="0">
                <a:solidFill>
                  <a:srgbClr val="A9B7C6"/>
                </a:solidFill>
                <a:highlight>
                  <a:srgbClr val="2B2B2B"/>
                </a:highlight>
                <a:latin typeface="Roboto Mono"/>
                <a:ea typeface="Roboto Mono"/>
                <a:cs typeface="Roboto Mono"/>
                <a:sym typeface="Roboto Mono"/>
              </a:rPr>
              <a:t>   }</a:t>
            </a:r>
            <a:endParaRPr sz="1050" b="1" dirty="0">
              <a:solidFill>
                <a:srgbClr val="A9B7C6"/>
              </a:solidFill>
              <a:highlight>
                <a:srgbClr val="2B2B2B"/>
              </a:highlight>
              <a:latin typeface="Roboto Mono"/>
              <a:ea typeface="Roboto Mono"/>
              <a:cs typeface="Roboto Mono"/>
              <a:sym typeface="Roboto Mono"/>
            </a:endParaRPr>
          </a:p>
          <a:p>
            <a:pPr marL="0" lvl="0" indent="0" algn="l" rtl="0">
              <a:spcBef>
                <a:spcPts val="0"/>
              </a:spcBef>
              <a:spcAft>
                <a:spcPts val="0"/>
              </a:spcAft>
              <a:buNone/>
            </a:pPr>
            <a:r>
              <a:rPr lang="en" sz="1050" b="1" dirty="0">
                <a:solidFill>
                  <a:srgbClr val="A9B7C6"/>
                </a:solidFill>
                <a:highlight>
                  <a:srgbClr val="2B2B2B"/>
                </a:highlight>
                <a:latin typeface="Roboto Mono"/>
                <a:ea typeface="Roboto Mono"/>
                <a:cs typeface="Roboto Mono"/>
                <a:sym typeface="Roboto Mono"/>
              </a:rPr>
              <a:t>}</a:t>
            </a:r>
            <a:endParaRPr sz="1050" b="1" dirty="0">
              <a:solidFill>
                <a:srgbClr val="A9B7C6"/>
              </a:solidFill>
              <a:highlight>
                <a:srgbClr val="2B2B2B"/>
              </a:highlight>
              <a:latin typeface="Roboto Mono"/>
              <a:ea typeface="Roboto Mono"/>
              <a:cs typeface="Roboto Mono"/>
              <a:sym typeface="Roboto Mono"/>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586"/>
        <p:cNvGrpSpPr/>
        <p:nvPr/>
      </p:nvGrpSpPr>
      <p:grpSpPr>
        <a:xfrm>
          <a:off x="0" y="0"/>
          <a:ext cx="0" cy="0"/>
          <a:chOff x="0" y="0"/>
          <a:chExt cx="0" cy="0"/>
        </a:xfrm>
      </p:grpSpPr>
      <p:sp>
        <p:nvSpPr>
          <p:cNvPr id="587" name="Google Shape;587;p9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Login</a:t>
            </a:r>
            <a:endParaRPr dirty="0"/>
          </a:p>
        </p:txBody>
      </p:sp>
      <p:sp>
        <p:nvSpPr>
          <p:cNvPr id="588" name="Google Shape;588;p91"/>
          <p:cNvSpPr txBox="1">
            <a:spLocks noGrp="1"/>
          </p:cNvSpPr>
          <p:nvPr>
            <p:ph type="body" idx="1"/>
          </p:nvPr>
        </p:nvSpPr>
        <p:spPr>
          <a:xfrm>
            <a:off x="311700" y="1152475"/>
            <a:ext cx="8520600" cy="917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You can also add separate Success and Failure listeners. The Failure listeners give you an Exception, which you can use for error messages.</a:t>
            </a:r>
            <a:endParaRPr dirty="0"/>
          </a:p>
        </p:txBody>
      </p:sp>
      <p:sp>
        <p:nvSpPr>
          <p:cNvPr id="589" name="Google Shape;589;p91"/>
          <p:cNvSpPr txBox="1"/>
          <p:nvPr/>
        </p:nvSpPr>
        <p:spPr>
          <a:xfrm>
            <a:off x="311700" y="1821100"/>
            <a:ext cx="8465100" cy="300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9876AA"/>
              </a:solidFill>
              <a:highlight>
                <a:srgbClr val="2B2B2B"/>
              </a:highlight>
              <a:latin typeface="Roboto Mono"/>
              <a:ea typeface="Roboto Mono"/>
              <a:cs typeface="Roboto Mono"/>
              <a:sym typeface="Roboto Mono"/>
            </a:endParaRPr>
          </a:p>
        </p:txBody>
      </p:sp>
      <p:sp>
        <p:nvSpPr>
          <p:cNvPr id="590" name="Google Shape;590;p91"/>
          <p:cNvSpPr txBox="1"/>
          <p:nvPr/>
        </p:nvSpPr>
        <p:spPr>
          <a:xfrm>
            <a:off x="311700" y="2531775"/>
            <a:ext cx="8465100" cy="2289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rgbClr val="9876AA"/>
                </a:solidFill>
                <a:highlight>
                  <a:srgbClr val="2B2B2B"/>
                </a:highlight>
                <a:latin typeface="Roboto Mono"/>
                <a:ea typeface="Roboto Mono"/>
                <a:cs typeface="Roboto Mono"/>
                <a:sym typeface="Roboto Mono"/>
              </a:rPr>
              <a:t>firebaseAuth</a:t>
            </a:r>
            <a:r>
              <a:rPr lang="en" sz="1800">
                <a:solidFill>
                  <a:srgbClr val="A9B7C6"/>
                </a:solidFill>
                <a:highlight>
                  <a:srgbClr val="2B2B2B"/>
                </a:highlight>
                <a:latin typeface="Roboto Mono"/>
                <a:ea typeface="Roboto Mono"/>
                <a:cs typeface="Roboto Mono"/>
                <a:sym typeface="Roboto Mono"/>
              </a:rPr>
              <a:t>.signInWithEmailAndPassword(username</a:t>
            </a:r>
            <a:r>
              <a:rPr lang="en" sz="1800">
                <a:solidFill>
                  <a:srgbClr val="CC7832"/>
                </a:solidFill>
                <a:highlight>
                  <a:srgbClr val="2B2B2B"/>
                </a:highlight>
                <a:latin typeface="Roboto Mono"/>
                <a:ea typeface="Roboto Mono"/>
                <a:cs typeface="Roboto Mono"/>
                <a:sym typeface="Roboto Mono"/>
              </a:rPr>
              <a:t>, </a:t>
            </a:r>
            <a:r>
              <a:rPr lang="en" sz="1800">
                <a:solidFill>
                  <a:srgbClr val="A9B7C6"/>
                </a:solidFill>
                <a:highlight>
                  <a:srgbClr val="2B2B2B"/>
                </a:highlight>
                <a:latin typeface="Roboto Mono"/>
                <a:ea typeface="Roboto Mono"/>
                <a:cs typeface="Roboto Mono"/>
                <a:sym typeface="Roboto Mono"/>
              </a:rPr>
              <a:t>password)</a:t>
            </a:r>
            <a:endParaRPr sz="1800" dirty="0">
              <a:solidFill>
                <a:srgbClr val="A9B7C6"/>
              </a:solidFill>
              <a:highlight>
                <a:srgbClr val="2B2B2B"/>
              </a:highlight>
              <a:latin typeface="Roboto Mono"/>
              <a:ea typeface="Roboto Mono"/>
              <a:cs typeface="Roboto Mono"/>
              <a:sym typeface="Roboto Mono"/>
            </a:endParaRPr>
          </a:p>
          <a:p>
            <a:pPr marL="0" lvl="0" indent="0" algn="l" rtl="0">
              <a:spcBef>
                <a:spcPts val="0"/>
              </a:spcBef>
              <a:spcAft>
                <a:spcPts val="0"/>
              </a:spcAft>
              <a:buNone/>
            </a:pPr>
            <a:r>
              <a:rPr lang="en" sz="1800">
                <a:solidFill>
                  <a:srgbClr val="A9B7C6"/>
                </a:solidFill>
                <a:highlight>
                  <a:srgbClr val="2B2B2B"/>
                </a:highlight>
                <a:latin typeface="Roboto Mono"/>
                <a:ea typeface="Roboto Mono"/>
                <a:cs typeface="Roboto Mono"/>
                <a:sym typeface="Roboto Mono"/>
              </a:rPr>
              <a:t>   .addOnSuccessListener </a:t>
            </a:r>
            <a:r>
              <a:rPr lang="en" sz="1800" b="1">
                <a:solidFill>
                  <a:srgbClr val="A9B7C6"/>
                </a:solidFill>
                <a:highlight>
                  <a:srgbClr val="2B2B2B"/>
                </a:highlight>
                <a:latin typeface="Roboto Mono"/>
                <a:ea typeface="Roboto Mono"/>
                <a:cs typeface="Roboto Mono"/>
                <a:sym typeface="Roboto Mono"/>
              </a:rPr>
              <a:t>{ </a:t>
            </a:r>
            <a:r>
              <a:rPr lang="en" sz="1800">
                <a:solidFill>
                  <a:srgbClr val="A9B7C6"/>
                </a:solidFill>
                <a:highlight>
                  <a:srgbClr val="2B2B2B"/>
                </a:highlight>
                <a:latin typeface="Roboto Mono"/>
                <a:ea typeface="Roboto Mono"/>
                <a:cs typeface="Roboto Mono"/>
                <a:sym typeface="Roboto Mono"/>
              </a:rPr>
              <a:t>result </a:t>
            </a:r>
            <a:r>
              <a:rPr lang="en" sz="1800" b="1">
                <a:solidFill>
                  <a:srgbClr val="A9B7C6"/>
                </a:solidFill>
                <a:highlight>
                  <a:srgbClr val="2B2B2B"/>
                </a:highlight>
                <a:latin typeface="Roboto Mono"/>
                <a:ea typeface="Roboto Mono"/>
                <a:cs typeface="Roboto Mono"/>
                <a:sym typeface="Roboto Mono"/>
              </a:rPr>
              <a:t>-&gt;</a:t>
            </a:r>
            <a:endParaRPr sz="1800" b="1" dirty="0">
              <a:solidFill>
                <a:srgbClr val="A9B7C6"/>
              </a:solidFill>
              <a:highlight>
                <a:srgbClr val="2B2B2B"/>
              </a:highlight>
              <a:latin typeface="Roboto Mono"/>
              <a:ea typeface="Roboto Mono"/>
              <a:cs typeface="Roboto Mono"/>
              <a:sym typeface="Roboto Mono"/>
            </a:endParaRPr>
          </a:p>
          <a:p>
            <a:pPr marL="0" lvl="0" indent="0" algn="l" rtl="0">
              <a:spcBef>
                <a:spcPts val="0"/>
              </a:spcBef>
              <a:spcAft>
                <a:spcPts val="0"/>
              </a:spcAft>
              <a:buNone/>
            </a:pPr>
            <a:r>
              <a:rPr lang="en" sz="1800" b="1">
                <a:solidFill>
                  <a:srgbClr val="A9B7C6"/>
                </a:solidFill>
                <a:highlight>
                  <a:srgbClr val="2B2B2B"/>
                </a:highlight>
                <a:latin typeface="Roboto Mono"/>
                <a:ea typeface="Roboto Mono"/>
                <a:cs typeface="Roboto Mono"/>
                <a:sym typeface="Roboto Mono"/>
              </a:rPr>
              <a:t>       </a:t>
            </a:r>
            <a:r>
              <a:rPr lang="en" sz="1800">
                <a:solidFill>
                  <a:srgbClr val="808080"/>
                </a:solidFill>
                <a:highlight>
                  <a:srgbClr val="2B2B2B"/>
                </a:highlight>
                <a:latin typeface="Roboto Mono"/>
                <a:ea typeface="Roboto Mono"/>
                <a:cs typeface="Roboto Mono"/>
                <a:sym typeface="Roboto Mono"/>
              </a:rPr>
              <a:t>// Sign in succeeded</a:t>
            </a:r>
            <a:endParaRPr sz="1800" dirty="0">
              <a:solidFill>
                <a:srgbClr val="808080"/>
              </a:solidFill>
              <a:highlight>
                <a:srgbClr val="2B2B2B"/>
              </a:highlight>
              <a:latin typeface="Roboto Mono"/>
              <a:ea typeface="Roboto Mono"/>
              <a:cs typeface="Roboto Mono"/>
              <a:sym typeface="Roboto Mono"/>
            </a:endParaRPr>
          </a:p>
          <a:p>
            <a:pPr marL="0" lvl="0" indent="0" algn="l" rtl="0">
              <a:spcBef>
                <a:spcPts val="0"/>
              </a:spcBef>
              <a:spcAft>
                <a:spcPts val="0"/>
              </a:spcAft>
              <a:buNone/>
            </a:pPr>
            <a:endParaRPr sz="1800" dirty="0">
              <a:solidFill>
                <a:srgbClr val="808080"/>
              </a:solidFill>
              <a:highlight>
                <a:srgbClr val="2B2B2B"/>
              </a:highlight>
              <a:latin typeface="Roboto Mono"/>
              <a:ea typeface="Roboto Mono"/>
              <a:cs typeface="Roboto Mono"/>
              <a:sym typeface="Roboto Mono"/>
            </a:endParaRPr>
          </a:p>
          <a:p>
            <a:pPr marL="0" lvl="0" indent="0" algn="l" rtl="0">
              <a:spcBef>
                <a:spcPts val="0"/>
              </a:spcBef>
              <a:spcAft>
                <a:spcPts val="0"/>
              </a:spcAft>
              <a:buNone/>
            </a:pPr>
            <a:r>
              <a:rPr lang="en" sz="1800">
                <a:solidFill>
                  <a:srgbClr val="808080"/>
                </a:solidFill>
                <a:highlight>
                  <a:srgbClr val="2B2B2B"/>
                </a:highlight>
                <a:latin typeface="Roboto Mono"/>
                <a:ea typeface="Roboto Mono"/>
                <a:cs typeface="Roboto Mono"/>
                <a:sym typeface="Roboto Mono"/>
              </a:rPr>
              <a:t>   </a:t>
            </a:r>
            <a:r>
              <a:rPr lang="en" sz="1800" b="1">
                <a:solidFill>
                  <a:srgbClr val="A9B7C6"/>
                </a:solidFill>
                <a:highlight>
                  <a:srgbClr val="2B2B2B"/>
                </a:highlight>
                <a:latin typeface="Roboto Mono"/>
                <a:ea typeface="Roboto Mono"/>
                <a:cs typeface="Roboto Mono"/>
                <a:sym typeface="Roboto Mono"/>
              </a:rPr>
              <a:t>}</a:t>
            </a:r>
            <a:r>
              <a:rPr lang="en" sz="1800">
                <a:solidFill>
                  <a:srgbClr val="A9B7C6"/>
                </a:solidFill>
                <a:highlight>
                  <a:srgbClr val="2B2B2B"/>
                </a:highlight>
                <a:latin typeface="Roboto Mono"/>
                <a:ea typeface="Roboto Mono"/>
                <a:cs typeface="Roboto Mono"/>
                <a:sym typeface="Roboto Mono"/>
              </a:rPr>
              <a:t>.addOnFailureListener </a:t>
            </a:r>
            <a:r>
              <a:rPr lang="en" sz="1800" b="1">
                <a:solidFill>
                  <a:srgbClr val="A9B7C6"/>
                </a:solidFill>
                <a:highlight>
                  <a:srgbClr val="2B2B2B"/>
                </a:highlight>
                <a:latin typeface="Roboto Mono"/>
                <a:ea typeface="Roboto Mono"/>
                <a:cs typeface="Roboto Mono"/>
                <a:sym typeface="Roboto Mono"/>
              </a:rPr>
              <a:t>{ </a:t>
            </a:r>
            <a:r>
              <a:rPr lang="en" sz="1800">
                <a:solidFill>
                  <a:srgbClr val="A9B7C6"/>
                </a:solidFill>
                <a:highlight>
                  <a:srgbClr val="2B2B2B"/>
                </a:highlight>
                <a:latin typeface="Roboto Mono"/>
                <a:ea typeface="Roboto Mono"/>
                <a:cs typeface="Roboto Mono"/>
                <a:sym typeface="Roboto Mono"/>
              </a:rPr>
              <a:t>exception </a:t>
            </a:r>
            <a:r>
              <a:rPr lang="en" sz="1800" b="1">
                <a:solidFill>
                  <a:srgbClr val="A9B7C6"/>
                </a:solidFill>
                <a:highlight>
                  <a:srgbClr val="2B2B2B"/>
                </a:highlight>
                <a:latin typeface="Roboto Mono"/>
                <a:ea typeface="Roboto Mono"/>
                <a:cs typeface="Roboto Mono"/>
                <a:sym typeface="Roboto Mono"/>
              </a:rPr>
              <a:t>-&gt;</a:t>
            </a:r>
            <a:endParaRPr sz="1800" b="1" dirty="0">
              <a:solidFill>
                <a:srgbClr val="A9B7C6"/>
              </a:solidFill>
              <a:highlight>
                <a:srgbClr val="2B2B2B"/>
              </a:highlight>
              <a:latin typeface="Roboto Mono"/>
              <a:ea typeface="Roboto Mono"/>
              <a:cs typeface="Roboto Mono"/>
              <a:sym typeface="Roboto Mono"/>
            </a:endParaRPr>
          </a:p>
          <a:p>
            <a:pPr marL="0" lvl="0" indent="0" algn="l" rtl="0">
              <a:spcBef>
                <a:spcPts val="0"/>
              </a:spcBef>
              <a:spcAft>
                <a:spcPts val="0"/>
              </a:spcAft>
              <a:buNone/>
            </a:pPr>
            <a:r>
              <a:rPr lang="en" sz="1800" b="1">
                <a:solidFill>
                  <a:srgbClr val="A9B7C6"/>
                </a:solidFill>
                <a:highlight>
                  <a:srgbClr val="2B2B2B"/>
                </a:highlight>
                <a:latin typeface="Roboto Mono"/>
                <a:ea typeface="Roboto Mono"/>
                <a:cs typeface="Roboto Mono"/>
                <a:sym typeface="Roboto Mono"/>
              </a:rPr>
              <a:t>       </a:t>
            </a:r>
            <a:r>
              <a:rPr lang="en" sz="1800">
                <a:solidFill>
                  <a:srgbClr val="808080"/>
                </a:solidFill>
                <a:highlight>
                  <a:srgbClr val="2B2B2B"/>
                </a:highlight>
                <a:latin typeface="Roboto Mono"/>
                <a:ea typeface="Roboto Mono"/>
                <a:cs typeface="Roboto Mono"/>
                <a:sym typeface="Roboto Mono"/>
              </a:rPr>
              <a:t>// Sign in failed</a:t>
            </a:r>
            <a:endParaRPr sz="1800" dirty="0">
              <a:solidFill>
                <a:srgbClr val="808080"/>
              </a:solidFill>
              <a:highlight>
                <a:srgbClr val="2B2B2B"/>
              </a:highlight>
              <a:latin typeface="Roboto Mono"/>
              <a:ea typeface="Roboto Mono"/>
              <a:cs typeface="Roboto Mono"/>
              <a:sym typeface="Roboto Mono"/>
            </a:endParaRPr>
          </a:p>
          <a:p>
            <a:pPr marL="0" lvl="0" indent="0" algn="l" rtl="0">
              <a:spcBef>
                <a:spcPts val="0"/>
              </a:spcBef>
              <a:spcAft>
                <a:spcPts val="0"/>
              </a:spcAft>
              <a:buNone/>
            </a:pPr>
            <a:endParaRPr sz="1800" dirty="0">
              <a:solidFill>
                <a:srgbClr val="808080"/>
              </a:solidFill>
              <a:highlight>
                <a:srgbClr val="2B2B2B"/>
              </a:highlight>
              <a:latin typeface="Roboto Mono"/>
              <a:ea typeface="Roboto Mono"/>
              <a:cs typeface="Roboto Mono"/>
              <a:sym typeface="Roboto Mono"/>
            </a:endParaRPr>
          </a:p>
          <a:p>
            <a:pPr marL="0" lvl="0" indent="0" algn="l" rtl="0">
              <a:spcBef>
                <a:spcPts val="0"/>
              </a:spcBef>
              <a:spcAft>
                <a:spcPts val="0"/>
              </a:spcAft>
              <a:buNone/>
            </a:pPr>
            <a:r>
              <a:rPr lang="en" sz="1800">
                <a:solidFill>
                  <a:srgbClr val="808080"/>
                </a:solidFill>
                <a:highlight>
                  <a:srgbClr val="2B2B2B"/>
                </a:highlight>
                <a:latin typeface="Roboto Mono"/>
                <a:ea typeface="Roboto Mono"/>
                <a:cs typeface="Roboto Mono"/>
                <a:sym typeface="Roboto Mono"/>
              </a:rPr>
              <a:t>   </a:t>
            </a:r>
            <a:r>
              <a:rPr lang="en" sz="1800" b="1">
                <a:solidFill>
                  <a:srgbClr val="A9B7C6"/>
                </a:solidFill>
                <a:highlight>
                  <a:srgbClr val="2B2B2B"/>
                </a:highlight>
                <a:latin typeface="Roboto Mono"/>
                <a:ea typeface="Roboto Mono"/>
                <a:cs typeface="Roboto Mono"/>
                <a:sym typeface="Roboto Mono"/>
              </a:rPr>
              <a:t>}</a:t>
            </a:r>
            <a:endParaRPr sz="1800" dirty="0">
              <a:solidFill>
                <a:srgbClr val="A9B7C6"/>
              </a:solidFill>
              <a:highlight>
                <a:srgbClr val="2B2B2B"/>
              </a:highlight>
              <a:latin typeface="Roboto Mono"/>
              <a:ea typeface="Roboto Mono"/>
              <a:cs typeface="Roboto Mono"/>
              <a:sym typeface="Roboto Mono"/>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594"/>
        <p:cNvGrpSpPr/>
        <p:nvPr/>
      </p:nvGrpSpPr>
      <p:grpSpPr>
        <a:xfrm>
          <a:off x="0" y="0"/>
          <a:ext cx="0" cy="0"/>
          <a:chOff x="0" y="0"/>
          <a:chExt cx="0" cy="0"/>
        </a:xfrm>
      </p:grpSpPr>
      <p:sp>
        <p:nvSpPr>
          <p:cNvPr id="595" name="Google Shape;595;p9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Login</a:t>
            </a:r>
            <a:endParaRPr dirty="0"/>
          </a:p>
        </p:txBody>
      </p:sp>
      <p:sp>
        <p:nvSpPr>
          <p:cNvPr id="596" name="Google Shape;596;p92"/>
          <p:cNvSpPr txBox="1">
            <a:spLocks noGrp="1"/>
          </p:cNvSpPr>
          <p:nvPr>
            <p:ph type="body" idx="1"/>
          </p:nvPr>
        </p:nvSpPr>
        <p:spPr>
          <a:xfrm>
            <a:off x="311700" y="1152475"/>
            <a:ext cx="8520600" cy="917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If there is a failure, you can check the type of Exception to display custom error messages.</a:t>
            </a:r>
            <a:endParaRPr dirty="0"/>
          </a:p>
        </p:txBody>
      </p:sp>
      <p:sp>
        <p:nvSpPr>
          <p:cNvPr id="597" name="Google Shape;597;p92"/>
          <p:cNvSpPr txBox="1"/>
          <p:nvPr/>
        </p:nvSpPr>
        <p:spPr>
          <a:xfrm>
            <a:off x="311700" y="1821100"/>
            <a:ext cx="8465100" cy="300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9876AA"/>
              </a:solidFill>
              <a:highlight>
                <a:srgbClr val="2B2B2B"/>
              </a:highlight>
              <a:latin typeface="Roboto Mono"/>
              <a:ea typeface="Roboto Mono"/>
              <a:cs typeface="Roboto Mono"/>
              <a:sym typeface="Roboto Mono"/>
            </a:endParaRPr>
          </a:p>
        </p:txBody>
      </p:sp>
      <p:sp>
        <p:nvSpPr>
          <p:cNvPr id="598" name="Google Shape;598;p92"/>
          <p:cNvSpPr txBox="1"/>
          <p:nvPr/>
        </p:nvSpPr>
        <p:spPr>
          <a:xfrm>
            <a:off x="311700" y="2531775"/>
            <a:ext cx="8465100" cy="2289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rgbClr val="CC7832"/>
                </a:solidFill>
                <a:highlight>
                  <a:srgbClr val="2B2B2B"/>
                </a:highlight>
                <a:latin typeface="Roboto Mono"/>
                <a:ea typeface="Roboto Mono"/>
                <a:cs typeface="Roboto Mono"/>
                <a:sym typeface="Roboto Mono"/>
              </a:rPr>
              <a:t>if </a:t>
            </a:r>
            <a:r>
              <a:rPr lang="en" sz="1200">
                <a:solidFill>
                  <a:srgbClr val="A9B7C6"/>
                </a:solidFill>
                <a:highlight>
                  <a:srgbClr val="2B2B2B"/>
                </a:highlight>
                <a:latin typeface="Roboto Mono"/>
                <a:ea typeface="Roboto Mono"/>
                <a:cs typeface="Roboto Mono"/>
                <a:sym typeface="Roboto Mono"/>
              </a:rPr>
              <a:t>(exception </a:t>
            </a:r>
            <a:r>
              <a:rPr lang="en" sz="1200">
                <a:solidFill>
                  <a:srgbClr val="CC7832"/>
                </a:solidFill>
                <a:highlight>
                  <a:srgbClr val="2B2B2B"/>
                </a:highlight>
                <a:latin typeface="Roboto Mono"/>
                <a:ea typeface="Roboto Mono"/>
                <a:cs typeface="Roboto Mono"/>
                <a:sym typeface="Roboto Mono"/>
              </a:rPr>
              <a:t>is </a:t>
            </a:r>
            <a:r>
              <a:rPr lang="en" sz="1200">
                <a:solidFill>
                  <a:srgbClr val="A9B7C6"/>
                </a:solidFill>
                <a:highlight>
                  <a:srgbClr val="2B2B2B"/>
                </a:highlight>
                <a:latin typeface="Roboto Mono"/>
                <a:ea typeface="Roboto Mono"/>
                <a:cs typeface="Roboto Mono"/>
                <a:sym typeface="Roboto Mono"/>
              </a:rPr>
              <a:t>FirebaseAuthInvalidCredentialsException) {</a:t>
            </a:r>
            <a:endParaRPr sz="1200" dirty="0">
              <a:solidFill>
                <a:srgbClr val="A9B7C6"/>
              </a:solidFill>
              <a:highlight>
                <a:srgbClr val="2B2B2B"/>
              </a:highlight>
              <a:latin typeface="Roboto Mono"/>
              <a:ea typeface="Roboto Mono"/>
              <a:cs typeface="Roboto Mono"/>
              <a:sym typeface="Roboto Mono"/>
            </a:endParaRPr>
          </a:p>
          <a:p>
            <a:pPr marL="0" lvl="0" indent="0" algn="l" rtl="0">
              <a:spcBef>
                <a:spcPts val="0"/>
              </a:spcBef>
              <a:spcAft>
                <a:spcPts val="0"/>
              </a:spcAft>
              <a:buNone/>
            </a:pPr>
            <a:r>
              <a:rPr lang="en" sz="1200">
                <a:solidFill>
                  <a:srgbClr val="A9B7C6"/>
                </a:solidFill>
                <a:highlight>
                  <a:srgbClr val="2B2B2B"/>
                </a:highlight>
                <a:latin typeface="Roboto Mono"/>
                <a:ea typeface="Roboto Mono"/>
                <a:cs typeface="Roboto Mono"/>
                <a:sym typeface="Roboto Mono"/>
              </a:rPr>
              <a:t>   Toast.makeText(</a:t>
            </a:r>
            <a:r>
              <a:rPr lang="en" sz="1200">
                <a:solidFill>
                  <a:srgbClr val="CC7832"/>
                </a:solidFill>
                <a:highlight>
                  <a:srgbClr val="2B2B2B"/>
                </a:highlight>
                <a:latin typeface="Roboto Mono"/>
                <a:ea typeface="Roboto Mono"/>
                <a:cs typeface="Roboto Mono"/>
                <a:sym typeface="Roboto Mono"/>
              </a:rPr>
              <a:t>..., </a:t>
            </a:r>
            <a:r>
              <a:rPr lang="en" sz="1200">
                <a:solidFill>
                  <a:srgbClr val="6A8759"/>
                </a:solidFill>
                <a:highlight>
                  <a:srgbClr val="2B2B2B"/>
                </a:highlight>
                <a:latin typeface="Roboto Mono"/>
                <a:ea typeface="Roboto Mono"/>
                <a:cs typeface="Roboto Mono"/>
                <a:sym typeface="Roboto Mono"/>
              </a:rPr>
              <a:t>"Invalid credentials, try again"</a:t>
            </a:r>
            <a:r>
              <a:rPr lang="en" sz="1200">
                <a:solidFill>
                  <a:srgbClr val="CC7832"/>
                </a:solidFill>
                <a:highlight>
                  <a:srgbClr val="2B2B2B"/>
                </a:highlight>
                <a:latin typeface="Roboto Mono"/>
                <a:ea typeface="Roboto Mono"/>
                <a:cs typeface="Roboto Mono"/>
                <a:sym typeface="Roboto Mono"/>
              </a:rPr>
              <a:t>, </a:t>
            </a:r>
            <a:r>
              <a:rPr lang="en" sz="1200">
                <a:solidFill>
                  <a:srgbClr val="A9B7C6"/>
                </a:solidFill>
                <a:highlight>
                  <a:srgbClr val="2B2B2B"/>
                </a:highlight>
                <a:latin typeface="Roboto Mono"/>
                <a:ea typeface="Roboto Mono"/>
                <a:cs typeface="Roboto Mono"/>
                <a:sym typeface="Roboto Mono"/>
              </a:rPr>
              <a:t>...).show()</a:t>
            </a:r>
            <a:endParaRPr sz="1200" dirty="0">
              <a:solidFill>
                <a:srgbClr val="A9B7C6"/>
              </a:solidFill>
              <a:highlight>
                <a:srgbClr val="2B2B2B"/>
              </a:highlight>
              <a:latin typeface="Roboto Mono"/>
              <a:ea typeface="Roboto Mono"/>
              <a:cs typeface="Roboto Mono"/>
              <a:sym typeface="Roboto Mono"/>
            </a:endParaRPr>
          </a:p>
          <a:p>
            <a:pPr marL="0" lvl="0" indent="0" algn="l" rtl="0">
              <a:spcBef>
                <a:spcPts val="0"/>
              </a:spcBef>
              <a:spcAft>
                <a:spcPts val="0"/>
              </a:spcAft>
              <a:buNone/>
            </a:pPr>
            <a:r>
              <a:rPr lang="en" sz="1200">
                <a:solidFill>
                  <a:srgbClr val="A9B7C6"/>
                </a:solidFill>
                <a:highlight>
                  <a:srgbClr val="2B2B2B"/>
                </a:highlight>
                <a:latin typeface="Roboto Mono"/>
                <a:ea typeface="Roboto Mono"/>
                <a:cs typeface="Roboto Mono"/>
                <a:sym typeface="Roboto Mono"/>
              </a:rPr>
              <a:t>} </a:t>
            </a:r>
            <a:r>
              <a:rPr lang="en" sz="1200">
                <a:solidFill>
                  <a:srgbClr val="CC7832"/>
                </a:solidFill>
                <a:highlight>
                  <a:srgbClr val="2B2B2B"/>
                </a:highlight>
                <a:latin typeface="Roboto Mono"/>
                <a:ea typeface="Roboto Mono"/>
                <a:cs typeface="Roboto Mono"/>
                <a:sym typeface="Roboto Mono"/>
              </a:rPr>
              <a:t>else if</a:t>
            </a:r>
            <a:r>
              <a:rPr lang="en" sz="1200">
                <a:solidFill>
                  <a:srgbClr val="A9B7C6"/>
                </a:solidFill>
                <a:highlight>
                  <a:srgbClr val="2B2B2B"/>
                </a:highlight>
                <a:latin typeface="Roboto Mono"/>
                <a:ea typeface="Roboto Mono"/>
                <a:cs typeface="Roboto Mono"/>
                <a:sym typeface="Roboto Mono"/>
              </a:rPr>
              <a:t>(exception </a:t>
            </a:r>
            <a:r>
              <a:rPr lang="en" sz="1200">
                <a:solidFill>
                  <a:srgbClr val="CC7832"/>
                </a:solidFill>
                <a:highlight>
                  <a:srgbClr val="2B2B2B"/>
                </a:highlight>
                <a:latin typeface="Roboto Mono"/>
                <a:ea typeface="Roboto Mono"/>
                <a:cs typeface="Roboto Mono"/>
                <a:sym typeface="Roboto Mono"/>
              </a:rPr>
              <a:t>is </a:t>
            </a:r>
            <a:r>
              <a:rPr lang="en" sz="1200">
                <a:solidFill>
                  <a:srgbClr val="A9B7C6"/>
                </a:solidFill>
                <a:highlight>
                  <a:srgbClr val="2B2B2B"/>
                </a:highlight>
                <a:latin typeface="Roboto Mono"/>
                <a:ea typeface="Roboto Mono"/>
                <a:cs typeface="Roboto Mono"/>
                <a:sym typeface="Roboto Mono"/>
              </a:rPr>
              <a:t>FirebaseAuthInvalidUserException) {</a:t>
            </a:r>
            <a:endParaRPr sz="1200" dirty="0">
              <a:solidFill>
                <a:srgbClr val="A9B7C6"/>
              </a:solidFill>
              <a:highlight>
                <a:srgbClr val="2B2B2B"/>
              </a:highlight>
              <a:latin typeface="Roboto Mono"/>
              <a:ea typeface="Roboto Mono"/>
              <a:cs typeface="Roboto Mono"/>
              <a:sym typeface="Roboto Mono"/>
            </a:endParaRPr>
          </a:p>
          <a:p>
            <a:pPr marL="0" lvl="0" indent="0" algn="l" rtl="0">
              <a:spcBef>
                <a:spcPts val="0"/>
              </a:spcBef>
              <a:spcAft>
                <a:spcPts val="0"/>
              </a:spcAft>
              <a:buNone/>
            </a:pPr>
            <a:r>
              <a:rPr lang="en" sz="1200">
                <a:solidFill>
                  <a:srgbClr val="A9B7C6"/>
                </a:solidFill>
                <a:highlight>
                  <a:srgbClr val="2B2B2B"/>
                </a:highlight>
                <a:latin typeface="Roboto Mono"/>
                <a:ea typeface="Roboto Mono"/>
                <a:cs typeface="Roboto Mono"/>
                <a:sym typeface="Roboto Mono"/>
              </a:rPr>
              <a:t>   Toast.makeText(</a:t>
            </a:r>
            <a:r>
              <a:rPr lang="en" sz="1200">
                <a:solidFill>
                  <a:srgbClr val="CC7832"/>
                </a:solidFill>
                <a:highlight>
                  <a:srgbClr val="2B2B2B"/>
                </a:highlight>
                <a:latin typeface="Roboto Mono"/>
                <a:ea typeface="Roboto Mono"/>
                <a:cs typeface="Roboto Mono"/>
                <a:sym typeface="Roboto Mono"/>
              </a:rPr>
              <a:t>..., </a:t>
            </a:r>
            <a:r>
              <a:rPr lang="en" sz="1200">
                <a:solidFill>
                  <a:srgbClr val="6A8759"/>
                </a:solidFill>
                <a:highlight>
                  <a:srgbClr val="2B2B2B"/>
                </a:highlight>
                <a:latin typeface="Roboto Mono"/>
                <a:ea typeface="Roboto Mono"/>
                <a:cs typeface="Roboto Mono"/>
                <a:sym typeface="Roboto Mono"/>
              </a:rPr>
              <a:t>"We don't recognize that username, want to register?"</a:t>
            </a:r>
            <a:r>
              <a:rPr lang="en" sz="1200">
                <a:solidFill>
                  <a:srgbClr val="CC7832"/>
                </a:solidFill>
                <a:highlight>
                  <a:srgbClr val="2B2B2B"/>
                </a:highlight>
                <a:latin typeface="Roboto Mono"/>
                <a:ea typeface="Roboto Mono"/>
                <a:cs typeface="Roboto Mono"/>
                <a:sym typeface="Roboto Mono"/>
              </a:rPr>
              <a:t>, </a:t>
            </a:r>
            <a:r>
              <a:rPr lang="en" sz="1200">
                <a:solidFill>
                  <a:srgbClr val="A9B7C6"/>
                </a:solidFill>
                <a:highlight>
                  <a:srgbClr val="2B2B2B"/>
                </a:highlight>
                <a:latin typeface="Roboto Mono"/>
                <a:ea typeface="Roboto Mono"/>
                <a:cs typeface="Roboto Mono"/>
                <a:sym typeface="Roboto Mono"/>
              </a:rPr>
              <a:t>...).show()</a:t>
            </a:r>
            <a:endParaRPr sz="1200" dirty="0">
              <a:solidFill>
                <a:srgbClr val="A9B7C6"/>
              </a:solidFill>
              <a:highlight>
                <a:srgbClr val="2B2B2B"/>
              </a:highlight>
              <a:latin typeface="Roboto Mono"/>
              <a:ea typeface="Roboto Mono"/>
              <a:cs typeface="Roboto Mono"/>
              <a:sym typeface="Roboto Mono"/>
            </a:endParaRPr>
          </a:p>
          <a:p>
            <a:pPr marL="0" lvl="0" indent="0" algn="l" rtl="0">
              <a:spcBef>
                <a:spcPts val="0"/>
              </a:spcBef>
              <a:spcAft>
                <a:spcPts val="0"/>
              </a:spcAft>
              <a:buNone/>
            </a:pPr>
            <a:r>
              <a:rPr lang="en" sz="1200">
                <a:solidFill>
                  <a:srgbClr val="A9B7C6"/>
                </a:solidFill>
                <a:highlight>
                  <a:srgbClr val="2B2B2B"/>
                </a:highlight>
                <a:latin typeface="Roboto Mono"/>
                <a:ea typeface="Roboto Mono"/>
                <a:cs typeface="Roboto Mono"/>
                <a:sym typeface="Roboto Mono"/>
              </a:rPr>
              <a:t>} </a:t>
            </a:r>
            <a:r>
              <a:rPr lang="en" sz="1200">
                <a:solidFill>
                  <a:srgbClr val="CC7832"/>
                </a:solidFill>
                <a:highlight>
                  <a:srgbClr val="2B2B2B"/>
                </a:highlight>
                <a:latin typeface="Roboto Mono"/>
                <a:ea typeface="Roboto Mono"/>
                <a:cs typeface="Roboto Mono"/>
                <a:sym typeface="Roboto Mono"/>
              </a:rPr>
              <a:t>else </a:t>
            </a:r>
            <a:r>
              <a:rPr lang="en" sz="1200">
                <a:solidFill>
                  <a:srgbClr val="A9B7C6"/>
                </a:solidFill>
                <a:highlight>
                  <a:srgbClr val="2B2B2B"/>
                </a:highlight>
                <a:latin typeface="Roboto Mono"/>
                <a:ea typeface="Roboto Mono"/>
                <a:cs typeface="Roboto Mono"/>
                <a:sym typeface="Roboto Mono"/>
              </a:rPr>
              <a:t>{</a:t>
            </a:r>
            <a:endParaRPr sz="1200" dirty="0">
              <a:solidFill>
                <a:srgbClr val="A9B7C6"/>
              </a:solidFill>
              <a:highlight>
                <a:srgbClr val="2B2B2B"/>
              </a:highlight>
              <a:latin typeface="Roboto Mono"/>
              <a:ea typeface="Roboto Mono"/>
              <a:cs typeface="Roboto Mono"/>
              <a:sym typeface="Roboto Mono"/>
            </a:endParaRPr>
          </a:p>
          <a:p>
            <a:pPr marL="0" lvl="0" indent="0" algn="l" rtl="0">
              <a:spcBef>
                <a:spcPts val="0"/>
              </a:spcBef>
              <a:spcAft>
                <a:spcPts val="0"/>
              </a:spcAft>
              <a:buNone/>
            </a:pPr>
            <a:r>
              <a:rPr lang="en" sz="1200">
                <a:solidFill>
                  <a:srgbClr val="A9B7C6"/>
                </a:solidFill>
                <a:highlight>
                  <a:srgbClr val="2B2B2B"/>
                </a:highlight>
                <a:latin typeface="Roboto Mono"/>
                <a:ea typeface="Roboto Mono"/>
                <a:cs typeface="Roboto Mono"/>
                <a:sym typeface="Roboto Mono"/>
              </a:rPr>
              <a:t>   Toast.makeText(</a:t>
            </a:r>
            <a:r>
              <a:rPr lang="en" sz="1200">
                <a:solidFill>
                  <a:srgbClr val="CC7832"/>
                </a:solidFill>
                <a:highlight>
                  <a:srgbClr val="2B2B2B"/>
                </a:highlight>
                <a:latin typeface="Roboto Mono"/>
                <a:ea typeface="Roboto Mono"/>
                <a:cs typeface="Roboto Mono"/>
                <a:sym typeface="Roboto Mono"/>
              </a:rPr>
              <a:t>..., </a:t>
            </a:r>
            <a:r>
              <a:rPr lang="en" sz="1200">
                <a:solidFill>
                  <a:srgbClr val="6A8759"/>
                </a:solidFill>
                <a:highlight>
                  <a:srgbClr val="2B2B2B"/>
                </a:highlight>
                <a:latin typeface="Roboto Mono"/>
                <a:ea typeface="Roboto Mono"/>
                <a:cs typeface="Roboto Mono"/>
                <a:sym typeface="Roboto Mono"/>
              </a:rPr>
              <a:t>"Failed: </a:t>
            </a:r>
            <a:r>
              <a:rPr lang="en" sz="1200">
                <a:solidFill>
                  <a:srgbClr val="CC7832"/>
                </a:solidFill>
                <a:highlight>
                  <a:srgbClr val="2B2B2B"/>
                </a:highlight>
                <a:latin typeface="Roboto Mono"/>
                <a:ea typeface="Roboto Mono"/>
                <a:cs typeface="Roboto Mono"/>
                <a:sym typeface="Roboto Mono"/>
              </a:rPr>
              <a:t>$</a:t>
            </a:r>
            <a:r>
              <a:rPr lang="en" sz="1200">
                <a:solidFill>
                  <a:srgbClr val="A9B7C6"/>
                </a:solidFill>
                <a:highlight>
                  <a:srgbClr val="2B2B2B"/>
                </a:highlight>
                <a:latin typeface="Roboto Mono"/>
                <a:ea typeface="Roboto Mono"/>
                <a:cs typeface="Roboto Mono"/>
                <a:sym typeface="Roboto Mono"/>
              </a:rPr>
              <a:t>exception</a:t>
            </a:r>
            <a:r>
              <a:rPr lang="en" sz="1200">
                <a:solidFill>
                  <a:srgbClr val="6A8759"/>
                </a:solidFill>
                <a:highlight>
                  <a:srgbClr val="2B2B2B"/>
                </a:highlight>
                <a:latin typeface="Roboto Mono"/>
                <a:ea typeface="Roboto Mono"/>
                <a:cs typeface="Roboto Mono"/>
                <a:sym typeface="Roboto Mono"/>
              </a:rPr>
              <a:t>"</a:t>
            </a:r>
            <a:r>
              <a:rPr lang="en" sz="1200">
                <a:solidFill>
                  <a:srgbClr val="CC7832"/>
                </a:solidFill>
                <a:highlight>
                  <a:srgbClr val="2B2B2B"/>
                </a:highlight>
                <a:latin typeface="Roboto Mono"/>
                <a:ea typeface="Roboto Mono"/>
                <a:cs typeface="Roboto Mono"/>
                <a:sym typeface="Roboto Mono"/>
              </a:rPr>
              <a:t>, </a:t>
            </a:r>
            <a:r>
              <a:rPr lang="en" sz="1200">
                <a:solidFill>
                  <a:srgbClr val="A9B7C6"/>
                </a:solidFill>
                <a:highlight>
                  <a:srgbClr val="2B2B2B"/>
                </a:highlight>
                <a:latin typeface="Roboto Mono"/>
                <a:ea typeface="Roboto Mono"/>
                <a:cs typeface="Roboto Mono"/>
                <a:sym typeface="Roboto Mono"/>
              </a:rPr>
              <a:t>...).show()</a:t>
            </a:r>
            <a:endParaRPr sz="1200" dirty="0">
              <a:solidFill>
                <a:srgbClr val="A9B7C6"/>
              </a:solidFill>
              <a:highlight>
                <a:srgbClr val="2B2B2B"/>
              </a:highlight>
              <a:latin typeface="Roboto Mono"/>
              <a:ea typeface="Roboto Mono"/>
              <a:cs typeface="Roboto Mono"/>
              <a:sym typeface="Roboto Mono"/>
            </a:endParaRPr>
          </a:p>
          <a:p>
            <a:pPr marL="0" lvl="0" indent="0" algn="l" rtl="0">
              <a:spcBef>
                <a:spcPts val="0"/>
              </a:spcBef>
              <a:spcAft>
                <a:spcPts val="0"/>
              </a:spcAft>
              <a:buNone/>
            </a:pPr>
            <a:r>
              <a:rPr lang="en" sz="1200">
                <a:solidFill>
                  <a:srgbClr val="A9B7C6"/>
                </a:solidFill>
                <a:highlight>
                  <a:srgbClr val="2B2B2B"/>
                </a:highlight>
                <a:latin typeface="Roboto Mono"/>
                <a:ea typeface="Roboto Mono"/>
                <a:cs typeface="Roboto Mono"/>
                <a:sym typeface="Roboto Mono"/>
              </a:rPr>
              <a:t>}</a:t>
            </a:r>
            <a:endParaRPr sz="1200" dirty="0">
              <a:solidFill>
                <a:srgbClr val="9876AA"/>
              </a:solidFill>
              <a:highlight>
                <a:srgbClr val="2B2B2B"/>
              </a:highlight>
              <a:latin typeface="Roboto Mono"/>
              <a:ea typeface="Roboto Mono"/>
              <a:cs typeface="Roboto Mono"/>
              <a:sym typeface="Roboto Mono"/>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602"/>
        <p:cNvGrpSpPr/>
        <p:nvPr/>
      </p:nvGrpSpPr>
      <p:grpSpPr>
        <a:xfrm>
          <a:off x="0" y="0"/>
          <a:ext cx="0" cy="0"/>
          <a:chOff x="0" y="0"/>
          <a:chExt cx="0" cy="0"/>
        </a:xfrm>
      </p:grpSpPr>
      <p:sp>
        <p:nvSpPr>
          <p:cNvPr id="603" name="Google Shape;603;p9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Login</a:t>
            </a:r>
            <a:endParaRPr dirty="0"/>
          </a:p>
        </p:txBody>
      </p:sp>
      <p:sp>
        <p:nvSpPr>
          <p:cNvPr id="604" name="Google Shape;604;p93"/>
          <p:cNvSpPr txBox="1"/>
          <p:nvPr/>
        </p:nvSpPr>
        <p:spPr>
          <a:xfrm>
            <a:off x="311700" y="1821100"/>
            <a:ext cx="8465100" cy="300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9876AA"/>
              </a:solidFill>
              <a:highlight>
                <a:srgbClr val="2B2B2B"/>
              </a:highlight>
              <a:latin typeface="Roboto Mono"/>
              <a:ea typeface="Roboto Mono"/>
              <a:cs typeface="Roboto Mono"/>
              <a:sym typeface="Roboto Mono"/>
            </a:endParaRPr>
          </a:p>
        </p:txBody>
      </p:sp>
      <p:sp>
        <p:nvSpPr>
          <p:cNvPr id="605" name="Google Shape;605;p93"/>
          <p:cNvSpPr txBox="1"/>
          <p:nvPr/>
        </p:nvSpPr>
        <p:spPr>
          <a:xfrm>
            <a:off x="311700" y="853800"/>
            <a:ext cx="8465100" cy="38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CC7832"/>
                </a:solidFill>
                <a:highlight>
                  <a:srgbClr val="2B2B2B"/>
                </a:highlight>
                <a:latin typeface="Roboto Mono"/>
                <a:ea typeface="Roboto Mono"/>
                <a:cs typeface="Roboto Mono"/>
                <a:sym typeface="Roboto Mono"/>
              </a:rPr>
              <a:t>private lateinit var </a:t>
            </a:r>
            <a:r>
              <a:rPr lang="en">
                <a:solidFill>
                  <a:srgbClr val="9876AA"/>
                </a:solidFill>
                <a:highlight>
                  <a:srgbClr val="2B2B2B"/>
                </a:highlight>
                <a:latin typeface="Roboto Mono"/>
                <a:ea typeface="Roboto Mono"/>
                <a:cs typeface="Roboto Mono"/>
                <a:sym typeface="Roboto Mono"/>
              </a:rPr>
              <a:t>firebaseAuth</a:t>
            </a:r>
            <a:r>
              <a:rPr lang="en">
                <a:solidFill>
                  <a:srgbClr val="A9B7C6"/>
                </a:solidFill>
                <a:highlight>
                  <a:srgbClr val="2B2B2B"/>
                </a:highlight>
                <a:latin typeface="Roboto Mono"/>
                <a:ea typeface="Roboto Mono"/>
                <a:cs typeface="Roboto Mono"/>
                <a:sym typeface="Roboto Mono"/>
              </a:rPr>
              <a:t>: FirebaseAuth</a:t>
            </a:r>
            <a:endParaRPr dirty="0">
              <a:solidFill>
                <a:srgbClr val="A9B7C6"/>
              </a:solidFill>
              <a:highlight>
                <a:srgbClr val="2B2B2B"/>
              </a:highlight>
              <a:latin typeface="Roboto Mono"/>
              <a:ea typeface="Roboto Mono"/>
              <a:cs typeface="Roboto Mono"/>
              <a:sym typeface="Roboto Mono"/>
            </a:endParaRPr>
          </a:p>
          <a:p>
            <a:pPr marL="0" lvl="0" indent="0" algn="l" rtl="0">
              <a:spcBef>
                <a:spcPts val="0"/>
              </a:spcBef>
              <a:spcAft>
                <a:spcPts val="0"/>
              </a:spcAft>
              <a:buNone/>
            </a:pPr>
            <a:endParaRPr dirty="0">
              <a:solidFill>
                <a:srgbClr val="A9B7C6"/>
              </a:solidFill>
              <a:highlight>
                <a:srgbClr val="2B2B2B"/>
              </a:highlight>
              <a:latin typeface="Roboto Mono"/>
              <a:ea typeface="Roboto Mono"/>
              <a:cs typeface="Roboto Mono"/>
              <a:sym typeface="Roboto Mono"/>
            </a:endParaRPr>
          </a:p>
          <a:p>
            <a:pPr marL="0" lvl="0" indent="0" algn="l" rtl="0">
              <a:spcBef>
                <a:spcPts val="0"/>
              </a:spcBef>
              <a:spcAft>
                <a:spcPts val="0"/>
              </a:spcAft>
              <a:buNone/>
            </a:pPr>
            <a:r>
              <a:rPr lang="en">
                <a:solidFill>
                  <a:srgbClr val="CC7832"/>
                </a:solidFill>
                <a:highlight>
                  <a:srgbClr val="2B2B2B"/>
                </a:highlight>
                <a:latin typeface="Roboto Mono"/>
                <a:ea typeface="Roboto Mono"/>
                <a:cs typeface="Roboto Mono"/>
                <a:sym typeface="Roboto Mono"/>
              </a:rPr>
              <a:t>override fun </a:t>
            </a:r>
            <a:r>
              <a:rPr lang="en">
                <a:solidFill>
                  <a:srgbClr val="FFC66D"/>
                </a:solidFill>
                <a:highlight>
                  <a:srgbClr val="2B2B2B"/>
                </a:highlight>
                <a:latin typeface="Roboto Mono"/>
                <a:ea typeface="Roboto Mono"/>
                <a:cs typeface="Roboto Mono"/>
                <a:sym typeface="Roboto Mono"/>
              </a:rPr>
              <a:t>onCreate</a:t>
            </a:r>
            <a:r>
              <a:rPr lang="en">
                <a:solidFill>
                  <a:srgbClr val="A9B7C6"/>
                </a:solidFill>
                <a:highlight>
                  <a:srgbClr val="2B2B2B"/>
                </a:highlight>
                <a:latin typeface="Roboto Mono"/>
                <a:ea typeface="Roboto Mono"/>
                <a:cs typeface="Roboto Mono"/>
                <a:sym typeface="Roboto Mono"/>
              </a:rPr>
              <a:t>(savedInstanceState: Bundle?) {</a:t>
            </a:r>
            <a:endParaRPr dirty="0">
              <a:solidFill>
                <a:srgbClr val="A9B7C6"/>
              </a:solidFill>
              <a:highlight>
                <a:srgbClr val="2B2B2B"/>
              </a:highlight>
              <a:latin typeface="Roboto Mono"/>
              <a:ea typeface="Roboto Mono"/>
              <a:cs typeface="Roboto Mono"/>
              <a:sym typeface="Roboto Mono"/>
            </a:endParaRPr>
          </a:p>
          <a:p>
            <a:pPr marL="0" lvl="0" indent="0" algn="l" rtl="0">
              <a:spcBef>
                <a:spcPts val="0"/>
              </a:spcBef>
              <a:spcAft>
                <a:spcPts val="0"/>
              </a:spcAft>
              <a:buNone/>
            </a:pPr>
            <a:r>
              <a:rPr lang="en">
                <a:solidFill>
                  <a:srgbClr val="A9B7C6"/>
                </a:solidFill>
                <a:highlight>
                  <a:srgbClr val="2B2B2B"/>
                </a:highlight>
                <a:latin typeface="Roboto Mono"/>
                <a:ea typeface="Roboto Mono"/>
                <a:cs typeface="Roboto Mono"/>
                <a:sym typeface="Roboto Mono"/>
              </a:rPr>
              <a:t>   </a:t>
            </a:r>
            <a:r>
              <a:rPr lang="en">
                <a:solidFill>
                  <a:srgbClr val="CC7832"/>
                </a:solidFill>
                <a:highlight>
                  <a:srgbClr val="2B2B2B"/>
                </a:highlight>
                <a:latin typeface="Roboto Mono"/>
                <a:ea typeface="Roboto Mono"/>
                <a:cs typeface="Roboto Mono"/>
                <a:sym typeface="Roboto Mono"/>
              </a:rPr>
              <a:t>super</a:t>
            </a:r>
            <a:r>
              <a:rPr lang="en">
                <a:solidFill>
                  <a:srgbClr val="A9B7C6"/>
                </a:solidFill>
                <a:highlight>
                  <a:srgbClr val="2B2B2B"/>
                </a:highlight>
                <a:latin typeface="Roboto Mono"/>
                <a:ea typeface="Roboto Mono"/>
                <a:cs typeface="Roboto Mono"/>
                <a:sym typeface="Roboto Mono"/>
              </a:rPr>
              <a:t>.onCreate(savedInstanceState)</a:t>
            </a:r>
            <a:endParaRPr dirty="0">
              <a:solidFill>
                <a:srgbClr val="A9B7C6"/>
              </a:solidFill>
              <a:highlight>
                <a:srgbClr val="2B2B2B"/>
              </a:highlight>
              <a:latin typeface="Roboto Mono"/>
              <a:ea typeface="Roboto Mono"/>
              <a:cs typeface="Roboto Mono"/>
              <a:sym typeface="Roboto Mono"/>
            </a:endParaRPr>
          </a:p>
          <a:p>
            <a:pPr marL="0" lvl="0" indent="0" algn="l" rtl="0">
              <a:spcBef>
                <a:spcPts val="0"/>
              </a:spcBef>
              <a:spcAft>
                <a:spcPts val="0"/>
              </a:spcAft>
              <a:buNone/>
            </a:pPr>
            <a:r>
              <a:rPr lang="en">
                <a:solidFill>
                  <a:srgbClr val="A9B7C6"/>
                </a:solidFill>
                <a:highlight>
                  <a:srgbClr val="2B2B2B"/>
                </a:highlight>
                <a:latin typeface="Roboto Mono"/>
                <a:ea typeface="Roboto Mono"/>
                <a:cs typeface="Roboto Mono"/>
                <a:sym typeface="Roboto Mono"/>
              </a:rPr>
              <a:t>   setContentView(R.layout.</a:t>
            </a:r>
            <a:r>
              <a:rPr lang="en" i="1">
                <a:solidFill>
                  <a:srgbClr val="9876AA"/>
                </a:solidFill>
                <a:highlight>
                  <a:srgbClr val="2B2B2B"/>
                </a:highlight>
                <a:latin typeface="Roboto Mono"/>
                <a:ea typeface="Roboto Mono"/>
                <a:cs typeface="Roboto Mono"/>
                <a:sym typeface="Roboto Mono"/>
              </a:rPr>
              <a:t>activity_choose_location</a:t>
            </a:r>
            <a:r>
              <a:rPr lang="en">
                <a:solidFill>
                  <a:srgbClr val="A9B7C6"/>
                </a:solidFill>
                <a:highlight>
                  <a:srgbClr val="2B2B2B"/>
                </a:highlight>
                <a:latin typeface="Roboto Mono"/>
                <a:ea typeface="Roboto Mono"/>
                <a:cs typeface="Roboto Mono"/>
                <a:sym typeface="Roboto Mono"/>
              </a:rPr>
              <a:t>)</a:t>
            </a:r>
            <a:endParaRPr dirty="0">
              <a:solidFill>
                <a:srgbClr val="A9B7C6"/>
              </a:solidFill>
              <a:highlight>
                <a:srgbClr val="2B2B2B"/>
              </a:highlight>
              <a:latin typeface="Roboto Mono"/>
              <a:ea typeface="Roboto Mono"/>
              <a:cs typeface="Roboto Mono"/>
              <a:sym typeface="Roboto Mono"/>
            </a:endParaRPr>
          </a:p>
          <a:p>
            <a:pPr marL="0" lvl="0" indent="0" algn="l" rtl="0">
              <a:spcBef>
                <a:spcPts val="0"/>
              </a:spcBef>
              <a:spcAft>
                <a:spcPts val="0"/>
              </a:spcAft>
              <a:buNone/>
            </a:pPr>
            <a:endParaRPr dirty="0">
              <a:solidFill>
                <a:srgbClr val="A9B7C6"/>
              </a:solidFill>
              <a:highlight>
                <a:srgbClr val="2B2B2B"/>
              </a:highlight>
              <a:latin typeface="Roboto Mono"/>
              <a:ea typeface="Roboto Mono"/>
              <a:cs typeface="Roboto Mono"/>
              <a:sym typeface="Roboto Mono"/>
            </a:endParaRPr>
          </a:p>
          <a:p>
            <a:pPr marL="0" lvl="0" indent="0" algn="l" rtl="0">
              <a:spcBef>
                <a:spcPts val="0"/>
              </a:spcBef>
              <a:spcAft>
                <a:spcPts val="0"/>
              </a:spcAft>
              <a:buNone/>
            </a:pPr>
            <a:r>
              <a:rPr lang="en">
                <a:solidFill>
                  <a:srgbClr val="A9B7C6"/>
                </a:solidFill>
                <a:highlight>
                  <a:srgbClr val="2B2B2B"/>
                </a:highlight>
                <a:latin typeface="Roboto Mono"/>
                <a:ea typeface="Roboto Mono"/>
                <a:cs typeface="Roboto Mono"/>
                <a:sym typeface="Roboto Mono"/>
              </a:rPr>
              <a:t>   </a:t>
            </a:r>
            <a:r>
              <a:rPr lang="en">
                <a:solidFill>
                  <a:srgbClr val="9876AA"/>
                </a:solidFill>
                <a:highlight>
                  <a:srgbClr val="2B2B2B"/>
                </a:highlight>
                <a:latin typeface="Roboto Mono"/>
                <a:ea typeface="Roboto Mono"/>
                <a:cs typeface="Roboto Mono"/>
                <a:sym typeface="Roboto Mono"/>
              </a:rPr>
              <a:t>firebaseAuth </a:t>
            </a:r>
            <a:r>
              <a:rPr lang="en">
                <a:solidFill>
                  <a:srgbClr val="A9B7C6"/>
                </a:solidFill>
                <a:highlight>
                  <a:srgbClr val="2B2B2B"/>
                </a:highlight>
                <a:latin typeface="Roboto Mono"/>
                <a:ea typeface="Roboto Mono"/>
                <a:cs typeface="Roboto Mono"/>
                <a:sym typeface="Roboto Mono"/>
              </a:rPr>
              <a:t>= FirebaseAuth.getInstance()</a:t>
            </a:r>
            <a:endParaRPr dirty="0">
              <a:solidFill>
                <a:srgbClr val="A9B7C6"/>
              </a:solidFill>
              <a:highlight>
                <a:srgbClr val="2B2B2B"/>
              </a:highlight>
              <a:latin typeface="Roboto Mono"/>
              <a:ea typeface="Roboto Mono"/>
              <a:cs typeface="Roboto Mono"/>
              <a:sym typeface="Roboto Mono"/>
            </a:endParaRPr>
          </a:p>
          <a:p>
            <a:pPr marL="0" lvl="0" indent="0" algn="l" rtl="0">
              <a:spcBef>
                <a:spcPts val="0"/>
              </a:spcBef>
              <a:spcAft>
                <a:spcPts val="0"/>
              </a:spcAft>
              <a:buNone/>
            </a:pPr>
            <a:r>
              <a:rPr lang="en">
                <a:solidFill>
                  <a:srgbClr val="A9B7C6"/>
                </a:solidFill>
                <a:highlight>
                  <a:srgbClr val="2B2B2B"/>
                </a:highlight>
                <a:latin typeface="Roboto Mono"/>
                <a:ea typeface="Roboto Mono"/>
                <a:cs typeface="Roboto Mono"/>
                <a:sym typeface="Roboto Mono"/>
              </a:rPr>
              <a:t>   </a:t>
            </a:r>
            <a:r>
              <a:rPr lang="en">
                <a:solidFill>
                  <a:srgbClr val="CC7832"/>
                </a:solidFill>
                <a:highlight>
                  <a:srgbClr val="2B2B2B"/>
                </a:highlight>
                <a:latin typeface="Roboto Mono"/>
                <a:ea typeface="Roboto Mono"/>
                <a:cs typeface="Roboto Mono"/>
                <a:sym typeface="Roboto Mono"/>
              </a:rPr>
              <a:t>val </a:t>
            </a:r>
            <a:r>
              <a:rPr lang="en">
                <a:solidFill>
                  <a:srgbClr val="A9B7C6"/>
                </a:solidFill>
                <a:highlight>
                  <a:srgbClr val="2B2B2B"/>
                </a:highlight>
                <a:latin typeface="Roboto Mono"/>
                <a:ea typeface="Roboto Mono"/>
                <a:cs typeface="Roboto Mono"/>
                <a:sym typeface="Roboto Mono"/>
              </a:rPr>
              <a:t>currentUser = </a:t>
            </a:r>
            <a:r>
              <a:rPr lang="en">
                <a:solidFill>
                  <a:srgbClr val="9876AA"/>
                </a:solidFill>
                <a:highlight>
                  <a:srgbClr val="2B2B2B"/>
                </a:highlight>
                <a:latin typeface="Roboto Mono"/>
                <a:ea typeface="Roboto Mono"/>
                <a:cs typeface="Roboto Mono"/>
                <a:sym typeface="Roboto Mono"/>
              </a:rPr>
              <a:t>firebaseAuth</a:t>
            </a:r>
            <a:r>
              <a:rPr lang="en">
                <a:solidFill>
                  <a:srgbClr val="A9B7C6"/>
                </a:solidFill>
                <a:highlight>
                  <a:srgbClr val="2B2B2B"/>
                </a:highlight>
                <a:latin typeface="Roboto Mono"/>
                <a:ea typeface="Roboto Mono"/>
                <a:cs typeface="Roboto Mono"/>
                <a:sym typeface="Roboto Mono"/>
              </a:rPr>
              <a:t>.</a:t>
            </a:r>
            <a:r>
              <a:rPr lang="en" i="1">
                <a:solidFill>
                  <a:srgbClr val="9876AA"/>
                </a:solidFill>
                <a:highlight>
                  <a:srgbClr val="2B2B2B"/>
                </a:highlight>
                <a:latin typeface="Roboto Mono"/>
                <a:ea typeface="Roboto Mono"/>
                <a:cs typeface="Roboto Mono"/>
                <a:sym typeface="Roboto Mono"/>
              </a:rPr>
              <a:t>currentUser</a:t>
            </a:r>
            <a:endParaRPr i="1" dirty="0">
              <a:solidFill>
                <a:srgbClr val="9876AA"/>
              </a:solidFill>
              <a:highlight>
                <a:srgbClr val="2B2B2B"/>
              </a:highlight>
              <a:latin typeface="Roboto Mono"/>
              <a:ea typeface="Roboto Mono"/>
              <a:cs typeface="Roboto Mono"/>
              <a:sym typeface="Roboto Mono"/>
            </a:endParaRPr>
          </a:p>
          <a:p>
            <a:pPr marL="0" lvl="0" indent="0" algn="l" rtl="0">
              <a:spcBef>
                <a:spcPts val="0"/>
              </a:spcBef>
              <a:spcAft>
                <a:spcPts val="0"/>
              </a:spcAft>
              <a:buNone/>
            </a:pPr>
            <a:endParaRPr i="1" dirty="0">
              <a:solidFill>
                <a:srgbClr val="9876AA"/>
              </a:solidFill>
              <a:highlight>
                <a:srgbClr val="2B2B2B"/>
              </a:highlight>
              <a:latin typeface="Roboto Mono"/>
              <a:ea typeface="Roboto Mono"/>
              <a:cs typeface="Roboto Mono"/>
              <a:sym typeface="Roboto Mono"/>
            </a:endParaRPr>
          </a:p>
          <a:p>
            <a:pPr marL="0" lvl="0" indent="0" algn="l" rtl="0">
              <a:spcBef>
                <a:spcPts val="0"/>
              </a:spcBef>
              <a:spcAft>
                <a:spcPts val="0"/>
              </a:spcAft>
              <a:buNone/>
            </a:pPr>
            <a:r>
              <a:rPr lang="en">
                <a:solidFill>
                  <a:srgbClr val="808080"/>
                </a:solidFill>
                <a:highlight>
                  <a:srgbClr val="2B2B2B"/>
                </a:highlight>
                <a:latin typeface="Roboto Mono"/>
                <a:ea typeface="Roboto Mono"/>
                <a:cs typeface="Roboto Mono"/>
                <a:sym typeface="Roboto Mono"/>
              </a:rPr>
              <a:t>   </a:t>
            </a:r>
            <a:r>
              <a:rPr lang="en">
                <a:solidFill>
                  <a:srgbClr val="CC7832"/>
                </a:solidFill>
                <a:highlight>
                  <a:srgbClr val="2B2B2B"/>
                </a:highlight>
                <a:latin typeface="Roboto Mono"/>
                <a:ea typeface="Roboto Mono"/>
                <a:cs typeface="Roboto Mono"/>
                <a:sym typeface="Roboto Mono"/>
              </a:rPr>
              <a:t>val </a:t>
            </a:r>
            <a:r>
              <a:rPr lang="en">
                <a:solidFill>
                  <a:srgbClr val="A9B7C6"/>
                </a:solidFill>
                <a:highlight>
                  <a:srgbClr val="2B2B2B"/>
                </a:highlight>
                <a:latin typeface="Roboto Mono"/>
                <a:ea typeface="Roboto Mono"/>
                <a:cs typeface="Roboto Mono"/>
                <a:sym typeface="Roboto Mono"/>
              </a:rPr>
              <a:t>username = currentUser?.</a:t>
            </a:r>
            <a:r>
              <a:rPr lang="en" i="1">
                <a:solidFill>
                  <a:srgbClr val="9876AA"/>
                </a:solidFill>
                <a:highlight>
                  <a:srgbClr val="2B2B2B"/>
                </a:highlight>
                <a:latin typeface="Roboto Mono"/>
                <a:ea typeface="Roboto Mono"/>
                <a:cs typeface="Roboto Mono"/>
                <a:sym typeface="Roboto Mono"/>
              </a:rPr>
              <a:t>email </a:t>
            </a:r>
            <a:r>
              <a:rPr lang="en">
                <a:solidFill>
                  <a:srgbClr val="A9B7C6"/>
                </a:solidFill>
                <a:highlight>
                  <a:srgbClr val="2B2B2B"/>
                </a:highlight>
                <a:latin typeface="Roboto Mono"/>
                <a:ea typeface="Roboto Mono"/>
                <a:cs typeface="Roboto Mono"/>
                <a:sym typeface="Roboto Mono"/>
              </a:rPr>
              <a:t>?: </a:t>
            </a:r>
            <a:r>
              <a:rPr lang="en">
                <a:solidFill>
                  <a:srgbClr val="6A8759"/>
                </a:solidFill>
                <a:highlight>
                  <a:srgbClr val="2B2B2B"/>
                </a:highlight>
                <a:latin typeface="Roboto Mono"/>
                <a:ea typeface="Roboto Mono"/>
                <a:cs typeface="Roboto Mono"/>
                <a:sym typeface="Roboto Mono"/>
              </a:rPr>
              <a:t>"User"</a:t>
            </a:r>
            <a:endParaRPr dirty="0">
              <a:solidFill>
                <a:srgbClr val="6A8759"/>
              </a:solidFill>
              <a:highlight>
                <a:srgbClr val="2B2B2B"/>
              </a:highlight>
              <a:latin typeface="Roboto Mono"/>
              <a:ea typeface="Roboto Mono"/>
              <a:cs typeface="Roboto Mono"/>
              <a:sym typeface="Roboto Mono"/>
            </a:endParaRPr>
          </a:p>
          <a:p>
            <a:pPr marL="0" lvl="0" indent="0" algn="l" rtl="0">
              <a:spcBef>
                <a:spcPts val="0"/>
              </a:spcBef>
              <a:spcAft>
                <a:spcPts val="0"/>
              </a:spcAft>
              <a:buNone/>
            </a:pPr>
            <a:r>
              <a:rPr lang="en">
                <a:solidFill>
                  <a:srgbClr val="6A8759"/>
                </a:solidFill>
                <a:highlight>
                  <a:srgbClr val="2B2B2B"/>
                </a:highlight>
                <a:latin typeface="Roboto Mono"/>
                <a:ea typeface="Roboto Mono"/>
                <a:cs typeface="Roboto Mono"/>
                <a:sym typeface="Roboto Mono"/>
              </a:rPr>
              <a:t>   </a:t>
            </a:r>
            <a:r>
              <a:rPr lang="en" i="1">
                <a:solidFill>
                  <a:srgbClr val="9876AA"/>
                </a:solidFill>
                <a:highlight>
                  <a:srgbClr val="2B2B2B"/>
                </a:highlight>
                <a:latin typeface="Roboto Mono"/>
                <a:ea typeface="Roboto Mono"/>
                <a:cs typeface="Roboto Mono"/>
                <a:sym typeface="Roboto Mono"/>
              </a:rPr>
              <a:t>title </a:t>
            </a:r>
            <a:r>
              <a:rPr lang="en">
                <a:solidFill>
                  <a:srgbClr val="A9B7C6"/>
                </a:solidFill>
                <a:highlight>
                  <a:srgbClr val="2B2B2B"/>
                </a:highlight>
                <a:latin typeface="Roboto Mono"/>
                <a:ea typeface="Roboto Mono"/>
                <a:cs typeface="Roboto Mono"/>
                <a:sym typeface="Roboto Mono"/>
              </a:rPr>
              <a:t>= getString(R.string.</a:t>
            </a:r>
            <a:r>
              <a:rPr lang="en" i="1">
                <a:solidFill>
                  <a:srgbClr val="9876AA"/>
                </a:solidFill>
                <a:highlight>
                  <a:srgbClr val="2B2B2B"/>
                </a:highlight>
                <a:latin typeface="Roboto Mono"/>
                <a:ea typeface="Roboto Mono"/>
                <a:cs typeface="Roboto Mono"/>
                <a:sym typeface="Roboto Mono"/>
              </a:rPr>
              <a:t>welcome_name</a:t>
            </a:r>
            <a:r>
              <a:rPr lang="en">
                <a:solidFill>
                  <a:srgbClr val="CC7832"/>
                </a:solidFill>
                <a:highlight>
                  <a:srgbClr val="2B2B2B"/>
                </a:highlight>
                <a:latin typeface="Roboto Mono"/>
                <a:ea typeface="Roboto Mono"/>
                <a:cs typeface="Roboto Mono"/>
                <a:sym typeface="Roboto Mono"/>
              </a:rPr>
              <a:t>, </a:t>
            </a:r>
            <a:r>
              <a:rPr lang="en">
                <a:solidFill>
                  <a:srgbClr val="A9B7C6"/>
                </a:solidFill>
                <a:highlight>
                  <a:srgbClr val="2B2B2B"/>
                </a:highlight>
                <a:latin typeface="Roboto Mono"/>
                <a:ea typeface="Roboto Mono"/>
                <a:cs typeface="Roboto Mono"/>
                <a:sym typeface="Roboto Mono"/>
              </a:rPr>
              <a:t>username)</a:t>
            </a:r>
            <a:endParaRPr dirty="0">
              <a:solidFill>
                <a:srgbClr val="9876AA"/>
              </a:solidFill>
              <a:highlight>
                <a:srgbClr val="2B2B2B"/>
              </a:highlight>
              <a:latin typeface="Roboto Mono"/>
              <a:ea typeface="Roboto Mono"/>
              <a:cs typeface="Roboto Mono"/>
              <a:sym typeface="Roboto Mono"/>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609"/>
        <p:cNvGrpSpPr/>
        <p:nvPr/>
      </p:nvGrpSpPr>
      <p:grpSpPr>
        <a:xfrm>
          <a:off x="0" y="0"/>
          <a:ext cx="0" cy="0"/>
          <a:chOff x="0" y="0"/>
          <a:chExt cx="0" cy="0"/>
        </a:xfrm>
      </p:grpSpPr>
      <p:sp>
        <p:nvSpPr>
          <p:cNvPr id="610" name="Google Shape;610;p9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Login</a:t>
            </a:r>
            <a:endParaRPr dirty="0"/>
          </a:p>
        </p:txBody>
      </p:sp>
      <p:sp>
        <p:nvSpPr>
          <p:cNvPr id="611" name="Google Shape;611;p94"/>
          <p:cNvSpPr txBox="1">
            <a:spLocks noGrp="1"/>
          </p:cNvSpPr>
          <p:nvPr>
            <p:ph type="body" idx="1"/>
          </p:nvPr>
        </p:nvSpPr>
        <p:spPr>
          <a:xfrm>
            <a:off x="311700" y="1152475"/>
            <a:ext cx="8520600" cy="34758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We can also show / hide our ProgressBar (and potentially even disable buttons / input) while Firebase is logging the user in or signing them up.</a:t>
            </a:r>
            <a:endParaRPr dirty="0"/>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615"/>
        <p:cNvGrpSpPr/>
        <p:nvPr/>
      </p:nvGrpSpPr>
      <p:grpSpPr>
        <a:xfrm>
          <a:off x="0" y="0"/>
          <a:ext cx="0" cy="0"/>
          <a:chOff x="0" y="0"/>
          <a:chExt cx="0" cy="0"/>
        </a:xfrm>
      </p:grpSpPr>
      <p:sp>
        <p:nvSpPr>
          <p:cNvPr id="616" name="Google Shape;616;p9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Login</a:t>
            </a:r>
            <a:endParaRPr dirty="0"/>
          </a:p>
        </p:txBody>
      </p:sp>
      <p:sp>
        <p:nvSpPr>
          <p:cNvPr id="617" name="Google Shape;617;p95"/>
          <p:cNvSpPr txBox="1">
            <a:spLocks noGrp="1"/>
          </p:cNvSpPr>
          <p:nvPr>
            <p:ph type="body" idx="1"/>
          </p:nvPr>
        </p:nvSpPr>
        <p:spPr>
          <a:xfrm>
            <a:off x="311700" y="1152475"/>
            <a:ext cx="8520600" cy="917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Once logged in, the Firebase SDK will “remember” the user and they will still be logged in the next time the user launches the app. So you </a:t>
            </a:r>
            <a:r>
              <a:rPr lang="en" i="1">
                <a:solidFill>
                  <a:schemeClr val="lt2"/>
                </a:solidFill>
              </a:rPr>
              <a:t>could</a:t>
            </a:r>
            <a:r>
              <a:rPr lang="en"/>
              <a:t> skip the login screen.</a:t>
            </a:r>
            <a:endParaRPr dirty="0"/>
          </a:p>
        </p:txBody>
      </p:sp>
      <p:sp>
        <p:nvSpPr>
          <p:cNvPr id="618" name="Google Shape;618;p95"/>
          <p:cNvSpPr txBox="1"/>
          <p:nvPr/>
        </p:nvSpPr>
        <p:spPr>
          <a:xfrm>
            <a:off x="311700" y="1821100"/>
            <a:ext cx="8465100" cy="300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9876AA"/>
              </a:solidFill>
              <a:highlight>
                <a:srgbClr val="2B2B2B"/>
              </a:highlight>
              <a:latin typeface="Roboto Mono"/>
              <a:ea typeface="Roboto Mono"/>
              <a:cs typeface="Roboto Mono"/>
              <a:sym typeface="Roboto Mono"/>
            </a:endParaRPr>
          </a:p>
        </p:txBody>
      </p:sp>
      <p:sp>
        <p:nvSpPr>
          <p:cNvPr id="619" name="Google Shape;619;p95"/>
          <p:cNvSpPr txBox="1"/>
          <p:nvPr/>
        </p:nvSpPr>
        <p:spPr>
          <a:xfrm>
            <a:off x="311700" y="2531775"/>
            <a:ext cx="8465100" cy="2289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rgbClr val="CC7832"/>
                </a:solidFill>
                <a:highlight>
                  <a:srgbClr val="2B2B2B"/>
                </a:highlight>
                <a:latin typeface="Roboto Mono"/>
                <a:ea typeface="Roboto Mono"/>
                <a:cs typeface="Roboto Mono"/>
                <a:sym typeface="Roboto Mono"/>
              </a:rPr>
              <a:t>override fun </a:t>
            </a:r>
            <a:r>
              <a:rPr lang="en" sz="1200">
                <a:solidFill>
                  <a:srgbClr val="FFC66D"/>
                </a:solidFill>
                <a:highlight>
                  <a:srgbClr val="2B2B2B"/>
                </a:highlight>
                <a:latin typeface="Roboto Mono"/>
                <a:ea typeface="Roboto Mono"/>
                <a:cs typeface="Roboto Mono"/>
                <a:sym typeface="Roboto Mono"/>
              </a:rPr>
              <a:t>onStart</a:t>
            </a:r>
            <a:r>
              <a:rPr lang="en" sz="1200">
                <a:solidFill>
                  <a:srgbClr val="A9B7C6"/>
                </a:solidFill>
                <a:highlight>
                  <a:srgbClr val="2B2B2B"/>
                </a:highlight>
                <a:latin typeface="Roboto Mono"/>
                <a:ea typeface="Roboto Mono"/>
                <a:cs typeface="Roboto Mono"/>
                <a:sym typeface="Roboto Mono"/>
              </a:rPr>
              <a:t>() {</a:t>
            </a:r>
            <a:endParaRPr sz="1200" dirty="0">
              <a:solidFill>
                <a:srgbClr val="A9B7C6"/>
              </a:solidFill>
              <a:highlight>
                <a:srgbClr val="2B2B2B"/>
              </a:highlight>
              <a:latin typeface="Roboto Mono"/>
              <a:ea typeface="Roboto Mono"/>
              <a:cs typeface="Roboto Mono"/>
              <a:sym typeface="Roboto Mono"/>
            </a:endParaRPr>
          </a:p>
          <a:p>
            <a:pPr marL="0" lvl="0" indent="0" algn="l" rtl="0">
              <a:spcBef>
                <a:spcPts val="0"/>
              </a:spcBef>
              <a:spcAft>
                <a:spcPts val="0"/>
              </a:spcAft>
              <a:buNone/>
            </a:pPr>
            <a:r>
              <a:rPr lang="en" sz="1200">
                <a:solidFill>
                  <a:srgbClr val="A9B7C6"/>
                </a:solidFill>
                <a:highlight>
                  <a:srgbClr val="2B2B2B"/>
                </a:highlight>
                <a:latin typeface="Roboto Mono"/>
                <a:ea typeface="Roboto Mono"/>
                <a:cs typeface="Roboto Mono"/>
                <a:sym typeface="Roboto Mono"/>
              </a:rPr>
              <a:t>   </a:t>
            </a:r>
            <a:r>
              <a:rPr lang="en" sz="1200">
                <a:solidFill>
                  <a:srgbClr val="CC7832"/>
                </a:solidFill>
                <a:highlight>
                  <a:srgbClr val="2B2B2B"/>
                </a:highlight>
                <a:latin typeface="Roboto Mono"/>
                <a:ea typeface="Roboto Mono"/>
                <a:cs typeface="Roboto Mono"/>
                <a:sym typeface="Roboto Mono"/>
              </a:rPr>
              <a:t>super</a:t>
            </a:r>
            <a:r>
              <a:rPr lang="en" sz="1200">
                <a:solidFill>
                  <a:srgbClr val="A9B7C6"/>
                </a:solidFill>
                <a:highlight>
                  <a:srgbClr val="2B2B2B"/>
                </a:highlight>
                <a:latin typeface="Roboto Mono"/>
                <a:ea typeface="Roboto Mono"/>
                <a:cs typeface="Roboto Mono"/>
                <a:sym typeface="Roboto Mono"/>
              </a:rPr>
              <a:t>.onStart()</a:t>
            </a:r>
            <a:endParaRPr sz="1200" dirty="0">
              <a:solidFill>
                <a:srgbClr val="A9B7C6"/>
              </a:solidFill>
              <a:highlight>
                <a:srgbClr val="2B2B2B"/>
              </a:highlight>
              <a:latin typeface="Roboto Mono"/>
              <a:ea typeface="Roboto Mono"/>
              <a:cs typeface="Roboto Mono"/>
              <a:sym typeface="Roboto Mono"/>
            </a:endParaRPr>
          </a:p>
          <a:p>
            <a:pPr marL="0" lvl="0" indent="0" algn="l" rtl="0">
              <a:spcBef>
                <a:spcPts val="0"/>
              </a:spcBef>
              <a:spcAft>
                <a:spcPts val="0"/>
              </a:spcAft>
              <a:buNone/>
            </a:pPr>
            <a:endParaRPr sz="1200" dirty="0">
              <a:solidFill>
                <a:srgbClr val="A9B7C6"/>
              </a:solidFill>
              <a:highlight>
                <a:srgbClr val="2B2B2B"/>
              </a:highlight>
              <a:latin typeface="Roboto Mono"/>
              <a:ea typeface="Roboto Mono"/>
              <a:cs typeface="Roboto Mono"/>
              <a:sym typeface="Roboto Mono"/>
            </a:endParaRPr>
          </a:p>
          <a:p>
            <a:pPr marL="0" lvl="0" indent="0" algn="l" rtl="0">
              <a:spcBef>
                <a:spcPts val="0"/>
              </a:spcBef>
              <a:spcAft>
                <a:spcPts val="0"/>
              </a:spcAft>
              <a:buNone/>
            </a:pPr>
            <a:r>
              <a:rPr lang="en" sz="1200">
                <a:solidFill>
                  <a:srgbClr val="A9B7C6"/>
                </a:solidFill>
                <a:highlight>
                  <a:srgbClr val="2B2B2B"/>
                </a:highlight>
                <a:latin typeface="Roboto Mono"/>
                <a:ea typeface="Roboto Mono"/>
                <a:cs typeface="Roboto Mono"/>
                <a:sym typeface="Roboto Mono"/>
              </a:rPr>
              <a:t>   </a:t>
            </a:r>
            <a:r>
              <a:rPr lang="en" sz="1200">
                <a:solidFill>
                  <a:srgbClr val="808080"/>
                </a:solidFill>
                <a:highlight>
                  <a:srgbClr val="2B2B2B"/>
                </a:highlight>
                <a:latin typeface="Roboto Mono"/>
                <a:ea typeface="Roboto Mono"/>
                <a:cs typeface="Roboto Mono"/>
                <a:sym typeface="Roboto Mono"/>
              </a:rPr>
              <a:t>// If the user is already logged in, send them directly to the Maps Activity</a:t>
            </a:r>
            <a:endParaRPr sz="1200" dirty="0">
              <a:solidFill>
                <a:srgbClr val="808080"/>
              </a:solidFill>
              <a:highlight>
                <a:srgbClr val="2B2B2B"/>
              </a:highlight>
              <a:latin typeface="Roboto Mono"/>
              <a:ea typeface="Roboto Mono"/>
              <a:cs typeface="Roboto Mono"/>
              <a:sym typeface="Roboto Mono"/>
            </a:endParaRPr>
          </a:p>
          <a:p>
            <a:pPr marL="0" lvl="0" indent="0" algn="l" rtl="0">
              <a:spcBef>
                <a:spcPts val="0"/>
              </a:spcBef>
              <a:spcAft>
                <a:spcPts val="0"/>
              </a:spcAft>
              <a:buNone/>
            </a:pPr>
            <a:r>
              <a:rPr lang="en" sz="1200">
                <a:solidFill>
                  <a:srgbClr val="808080"/>
                </a:solidFill>
                <a:highlight>
                  <a:srgbClr val="2B2B2B"/>
                </a:highlight>
                <a:latin typeface="Roboto Mono"/>
                <a:ea typeface="Roboto Mono"/>
                <a:cs typeface="Roboto Mono"/>
                <a:sym typeface="Roboto Mono"/>
              </a:rPr>
              <a:t>   </a:t>
            </a:r>
            <a:r>
              <a:rPr lang="en" sz="1200">
                <a:solidFill>
                  <a:srgbClr val="CC7832"/>
                </a:solidFill>
                <a:highlight>
                  <a:srgbClr val="2B2B2B"/>
                </a:highlight>
                <a:latin typeface="Roboto Mono"/>
                <a:ea typeface="Roboto Mono"/>
                <a:cs typeface="Roboto Mono"/>
                <a:sym typeface="Roboto Mono"/>
              </a:rPr>
              <a:t>if </a:t>
            </a:r>
            <a:r>
              <a:rPr lang="en" sz="1200">
                <a:solidFill>
                  <a:srgbClr val="A9B7C6"/>
                </a:solidFill>
                <a:highlight>
                  <a:srgbClr val="2B2B2B"/>
                </a:highlight>
                <a:latin typeface="Roboto Mono"/>
                <a:ea typeface="Roboto Mono"/>
                <a:cs typeface="Roboto Mono"/>
                <a:sym typeface="Roboto Mono"/>
              </a:rPr>
              <a:t>(</a:t>
            </a:r>
            <a:r>
              <a:rPr lang="en" sz="1200">
                <a:solidFill>
                  <a:srgbClr val="9876AA"/>
                </a:solidFill>
                <a:highlight>
                  <a:srgbClr val="2B2B2B"/>
                </a:highlight>
                <a:latin typeface="Roboto Mono"/>
                <a:ea typeface="Roboto Mono"/>
                <a:cs typeface="Roboto Mono"/>
                <a:sym typeface="Roboto Mono"/>
              </a:rPr>
              <a:t>firebaseAuth</a:t>
            </a:r>
            <a:r>
              <a:rPr lang="en" sz="1200">
                <a:solidFill>
                  <a:srgbClr val="A9B7C6"/>
                </a:solidFill>
                <a:highlight>
                  <a:srgbClr val="2B2B2B"/>
                </a:highlight>
                <a:latin typeface="Roboto Mono"/>
                <a:ea typeface="Roboto Mono"/>
                <a:cs typeface="Roboto Mono"/>
                <a:sym typeface="Roboto Mono"/>
              </a:rPr>
              <a:t>.</a:t>
            </a:r>
            <a:r>
              <a:rPr lang="en" sz="1200" i="1">
                <a:solidFill>
                  <a:srgbClr val="9876AA"/>
                </a:solidFill>
                <a:highlight>
                  <a:srgbClr val="2B2B2B"/>
                </a:highlight>
                <a:latin typeface="Roboto Mono"/>
                <a:ea typeface="Roboto Mono"/>
                <a:cs typeface="Roboto Mono"/>
                <a:sym typeface="Roboto Mono"/>
              </a:rPr>
              <a:t>currentUser </a:t>
            </a:r>
            <a:r>
              <a:rPr lang="en" sz="1200">
                <a:solidFill>
                  <a:srgbClr val="A9B7C6"/>
                </a:solidFill>
                <a:highlight>
                  <a:srgbClr val="2B2B2B"/>
                </a:highlight>
                <a:latin typeface="Roboto Mono"/>
                <a:ea typeface="Roboto Mono"/>
                <a:cs typeface="Roboto Mono"/>
                <a:sym typeface="Roboto Mono"/>
              </a:rPr>
              <a:t>!= </a:t>
            </a:r>
            <a:r>
              <a:rPr lang="en" sz="1200">
                <a:solidFill>
                  <a:srgbClr val="CC7832"/>
                </a:solidFill>
                <a:highlight>
                  <a:srgbClr val="2B2B2B"/>
                </a:highlight>
                <a:latin typeface="Roboto Mono"/>
                <a:ea typeface="Roboto Mono"/>
                <a:cs typeface="Roboto Mono"/>
                <a:sym typeface="Roboto Mono"/>
              </a:rPr>
              <a:t>null</a:t>
            </a:r>
            <a:r>
              <a:rPr lang="en" sz="1200">
                <a:solidFill>
                  <a:srgbClr val="A9B7C6"/>
                </a:solidFill>
                <a:highlight>
                  <a:srgbClr val="2B2B2B"/>
                </a:highlight>
                <a:latin typeface="Roboto Mono"/>
                <a:ea typeface="Roboto Mono"/>
                <a:cs typeface="Roboto Mono"/>
                <a:sym typeface="Roboto Mono"/>
              </a:rPr>
              <a:t>) {</a:t>
            </a:r>
            <a:endParaRPr sz="1200" dirty="0">
              <a:solidFill>
                <a:srgbClr val="A9B7C6"/>
              </a:solidFill>
              <a:highlight>
                <a:srgbClr val="2B2B2B"/>
              </a:highlight>
              <a:latin typeface="Roboto Mono"/>
              <a:ea typeface="Roboto Mono"/>
              <a:cs typeface="Roboto Mono"/>
              <a:sym typeface="Roboto Mono"/>
            </a:endParaRPr>
          </a:p>
          <a:p>
            <a:pPr marL="0" lvl="0" indent="0" algn="l" rtl="0">
              <a:spcBef>
                <a:spcPts val="0"/>
              </a:spcBef>
              <a:spcAft>
                <a:spcPts val="0"/>
              </a:spcAft>
              <a:buNone/>
            </a:pPr>
            <a:r>
              <a:rPr lang="en" sz="1200">
                <a:solidFill>
                  <a:srgbClr val="A9B7C6"/>
                </a:solidFill>
                <a:highlight>
                  <a:srgbClr val="2B2B2B"/>
                </a:highlight>
                <a:latin typeface="Roboto Mono"/>
                <a:ea typeface="Roboto Mono"/>
                <a:cs typeface="Roboto Mono"/>
                <a:sym typeface="Roboto Mono"/>
              </a:rPr>
              <a:t>       </a:t>
            </a:r>
            <a:r>
              <a:rPr lang="en" sz="1200">
                <a:solidFill>
                  <a:srgbClr val="CC7832"/>
                </a:solidFill>
                <a:highlight>
                  <a:srgbClr val="2B2B2B"/>
                </a:highlight>
                <a:latin typeface="Roboto Mono"/>
                <a:ea typeface="Roboto Mono"/>
                <a:cs typeface="Roboto Mono"/>
                <a:sym typeface="Roboto Mono"/>
              </a:rPr>
              <a:t>val </a:t>
            </a:r>
            <a:r>
              <a:rPr lang="en" sz="1200">
                <a:solidFill>
                  <a:srgbClr val="A9B7C6"/>
                </a:solidFill>
                <a:highlight>
                  <a:srgbClr val="2B2B2B"/>
                </a:highlight>
                <a:latin typeface="Roboto Mono"/>
                <a:ea typeface="Roboto Mono"/>
                <a:cs typeface="Roboto Mono"/>
                <a:sym typeface="Roboto Mono"/>
              </a:rPr>
              <a:t>user = </a:t>
            </a:r>
            <a:r>
              <a:rPr lang="en" sz="1200">
                <a:solidFill>
                  <a:srgbClr val="9876AA"/>
                </a:solidFill>
                <a:highlight>
                  <a:srgbClr val="2B2B2B"/>
                </a:highlight>
                <a:latin typeface="Roboto Mono"/>
                <a:ea typeface="Roboto Mono"/>
                <a:cs typeface="Roboto Mono"/>
                <a:sym typeface="Roboto Mono"/>
              </a:rPr>
              <a:t>firebaseAuth</a:t>
            </a:r>
            <a:r>
              <a:rPr lang="en" sz="1200">
                <a:solidFill>
                  <a:srgbClr val="A9B7C6"/>
                </a:solidFill>
                <a:highlight>
                  <a:srgbClr val="2B2B2B"/>
                </a:highlight>
                <a:latin typeface="Roboto Mono"/>
                <a:ea typeface="Roboto Mono"/>
                <a:cs typeface="Roboto Mono"/>
                <a:sym typeface="Roboto Mono"/>
              </a:rPr>
              <a:t>.</a:t>
            </a:r>
            <a:r>
              <a:rPr lang="en" sz="1200" i="1">
                <a:solidFill>
                  <a:srgbClr val="9876AA"/>
                </a:solidFill>
                <a:highlight>
                  <a:srgbClr val="2B2B2B"/>
                </a:highlight>
                <a:latin typeface="Roboto Mono"/>
                <a:ea typeface="Roboto Mono"/>
                <a:cs typeface="Roboto Mono"/>
                <a:sym typeface="Roboto Mono"/>
              </a:rPr>
              <a:t>currentUser</a:t>
            </a:r>
            <a:endParaRPr sz="1200" i="1" dirty="0">
              <a:solidFill>
                <a:srgbClr val="9876AA"/>
              </a:solidFill>
              <a:highlight>
                <a:srgbClr val="2B2B2B"/>
              </a:highlight>
              <a:latin typeface="Roboto Mono"/>
              <a:ea typeface="Roboto Mono"/>
              <a:cs typeface="Roboto Mono"/>
              <a:sym typeface="Roboto Mono"/>
            </a:endParaRPr>
          </a:p>
          <a:p>
            <a:pPr marL="0" lvl="0" indent="0" algn="l" rtl="0">
              <a:spcBef>
                <a:spcPts val="0"/>
              </a:spcBef>
              <a:spcAft>
                <a:spcPts val="0"/>
              </a:spcAft>
              <a:buNone/>
            </a:pPr>
            <a:r>
              <a:rPr lang="en" sz="1200" i="1">
                <a:solidFill>
                  <a:srgbClr val="9876AA"/>
                </a:solidFill>
                <a:highlight>
                  <a:srgbClr val="2B2B2B"/>
                </a:highlight>
                <a:latin typeface="Roboto Mono"/>
                <a:ea typeface="Roboto Mono"/>
                <a:cs typeface="Roboto Mono"/>
                <a:sym typeface="Roboto Mono"/>
              </a:rPr>
              <a:t>       </a:t>
            </a:r>
            <a:r>
              <a:rPr lang="en" sz="1200">
                <a:solidFill>
                  <a:srgbClr val="A9B7C6"/>
                </a:solidFill>
                <a:highlight>
                  <a:srgbClr val="2B2B2B"/>
                </a:highlight>
                <a:latin typeface="Roboto Mono"/>
                <a:ea typeface="Roboto Mono"/>
                <a:cs typeface="Roboto Mono"/>
                <a:sym typeface="Roboto Mono"/>
              </a:rPr>
              <a:t>Toast.makeText(</a:t>
            </a:r>
            <a:r>
              <a:rPr lang="en" sz="1200">
                <a:solidFill>
                  <a:srgbClr val="CC7832"/>
                </a:solidFill>
                <a:highlight>
                  <a:srgbClr val="2B2B2B"/>
                </a:highlight>
                <a:latin typeface="Roboto Mono"/>
                <a:ea typeface="Roboto Mono"/>
                <a:cs typeface="Roboto Mono"/>
                <a:sym typeface="Roboto Mono"/>
              </a:rPr>
              <a:t>this, </a:t>
            </a:r>
            <a:r>
              <a:rPr lang="en" sz="1200">
                <a:solidFill>
                  <a:srgbClr val="6A8759"/>
                </a:solidFill>
                <a:highlight>
                  <a:srgbClr val="2B2B2B"/>
                </a:highlight>
                <a:latin typeface="Roboto Mono"/>
                <a:ea typeface="Roboto Mono"/>
                <a:cs typeface="Roboto Mono"/>
                <a:sym typeface="Roboto Mono"/>
              </a:rPr>
              <a:t>"Logged in as user: </a:t>
            </a:r>
            <a:r>
              <a:rPr lang="en" sz="1200">
                <a:solidFill>
                  <a:srgbClr val="CC7832"/>
                </a:solidFill>
                <a:highlight>
                  <a:srgbClr val="2B2B2B"/>
                </a:highlight>
                <a:latin typeface="Roboto Mono"/>
                <a:ea typeface="Roboto Mono"/>
                <a:cs typeface="Roboto Mono"/>
                <a:sym typeface="Roboto Mono"/>
              </a:rPr>
              <a:t>${</a:t>
            </a:r>
            <a:r>
              <a:rPr lang="en" sz="1200">
                <a:solidFill>
                  <a:srgbClr val="A9B7C6"/>
                </a:solidFill>
                <a:highlight>
                  <a:srgbClr val="2B2B2B"/>
                </a:highlight>
                <a:latin typeface="Roboto Mono"/>
                <a:ea typeface="Roboto Mono"/>
                <a:cs typeface="Roboto Mono"/>
                <a:sym typeface="Roboto Mono"/>
              </a:rPr>
              <a:t>user!!.</a:t>
            </a:r>
            <a:r>
              <a:rPr lang="en" sz="1200" i="1">
                <a:solidFill>
                  <a:srgbClr val="9876AA"/>
                </a:solidFill>
                <a:highlight>
                  <a:srgbClr val="2B2B2B"/>
                </a:highlight>
                <a:latin typeface="Roboto Mono"/>
                <a:ea typeface="Roboto Mono"/>
                <a:cs typeface="Roboto Mono"/>
                <a:sym typeface="Roboto Mono"/>
              </a:rPr>
              <a:t>email</a:t>
            </a:r>
            <a:r>
              <a:rPr lang="en" sz="1200">
                <a:solidFill>
                  <a:srgbClr val="CC7832"/>
                </a:solidFill>
                <a:highlight>
                  <a:srgbClr val="2B2B2B"/>
                </a:highlight>
                <a:latin typeface="Roboto Mono"/>
                <a:ea typeface="Roboto Mono"/>
                <a:cs typeface="Roboto Mono"/>
                <a:sym typeface="Roboto Mono"/>
              </a:rPr>
              <a:t>}</a:t>
            </a:r>
            <a:r>
              <a:rPr lang="en" sz="1200">
                <a:solidFill>
                  <a:srgbClr val="6A8759"/>
                </a:solidFill>
                <a:highlight>
                  <a:srgbClr val="2B2B2B"/>
                </a:highlight>
                <a:latin typeface="Roboto Mono"/>
                <a:ea typeface="Roboto Mono"/>
                <a:cs typeface="Roboto Mono"/>
                <a:sym typeface="Roboto Mono"/>
              </a:rPr>
              <a:t>"</a:t>
            </a:r>
            <a:r>
              <a:rPr lang="en" sz="1200">
                <a:solidFill>
                  <a:srgbClr val="CC7832"/>
                </a:solidFill>
                <a:highlight>
                  <a:srgbClr val="2B2B2B"/>
                </a:highlight>
                <a:latin typeface="Roboto Mono"/>
                <a:ea typeface="Roboto Mono"/>
                <a:cs typeface="Roboto Mono"/>
                <a:sym typeface="Roboto Mono"/>
              </a:rPr>
              <a:t>, </a:t>
            </a:r>
            <a:endParaRPr sz="1200" dirty="0">
              <a:solidFill>
                <a:srgbClr val="CC7832"/>
              </a:solidFill>
              <a:highlight>
                <a:srgbClr val="2B2B2B"/>
              </a:highlight>
              <a:latin typeface="Roboto Mono"/>
              <a:ea typeface="Roboto Mono"/>
              <a:cs typeface="Roboto Mono"/>
              <a:sym typeface="Roboto Mono"/>
            </a:endParaRPr>
          </a:p>
          <a:p>
            <a:pPr marL="914400" lvl="0" indent="457200" algn="l" rtl="0">
              <a:spcBef>
                <a:spcPts val="0"/>
              </a:spcBef>
              <a:spcAft>
                <a:spcPts val="0"/>
              </a:spcAft>
              <a:buNone/>
            </a:pPr>
            <a:r>
              <a:rPr lang="en" sz="1200">
                <a:solidFill>
                  <a:srgbClr val="A9B7C6"/>
                </a:solidFill>
                <a:highlight>
                  <a:srgbClr val="2B2B2B"/>
                </a:highlight>
                <a:latin typeface="Roboto Mono"/>
                <a:ea typeface="Roboto Mono"/>
                <a:cs typeface="Roboto Mono"/>
                <a:sym typeface="Roboto Mono"/>
              </a:rPr>
              <a:t>Toast.</a:t>
            </a:r>
            <a:r>
              <a:rPr lang="en" sz="1200" i="1">
                <a:solidFill>
                  <a:srgbClr val="9876AA"/>
                </a:solidFill>
                <a:highlight>
                  <a:srgbClr val="2B2B2B"/>
                </a:highlight>
                <a:latin typeface="Roboto Mono"/>
                <a:ea typeface="Roboto Mono"/>
                <a:cs typeface="Roboto Mono"/>
                <a:sym typeface="Roboto Mono"/>
              </a:rPr>
              <a:t>LENGTH_SHORT</a:t>
            </a:r>
            <a:r>
              <a:rPr lang="en" sz="1200">
                <a:solidFill>
                  <a:srgbClr val="A9B7C6"/>
                </a:solidFill>
                <a:highlight>
                  <a:srgbClr val="2B2B2B"/>
                </a:highlight>
                <a:latin typeface="Roboto Mono"/>
                <a:ea typeface="Roboto Mono"/>
                <a:cs typeface="Roboto Mono"/>
                <a:sym typeface="Roboto Mono"/>
              </a:rPr>
              <a:t>).show()</a:t>
            </a:r>
            <a:endParaRPr sz="1200" dirty="0">
              <a:solidFill>
                <a:srgbClr val="A9B7C6"/>
              </a:solidFill>
              <a:highlight>
                <a:srgbClr val="2B2B2B"/>
              </a:highlight>
              <a:latin typeface="Roboto Mono"/>
              <a:ea typeface="Roboto Mono"/>
              <a:cs typeface="Roboto Mono"/>
              <a:sym typeface="Roboto Mono"/>
            </a:endParaRPr>
          </a:p>
          <a:p>
            <a:pPr marL="0" lvl="0" indent="0" algn="l" rtl="0">
              <a:spcBef>
                <a:spcPts val="0"/>
              </a:spcBef>
              <a:spcAft>
                <a:spcPts val="0"/>
              </a:spcAft>
              <a:buNone/>
            </a:pPr>
            <a:endParaRPr sz="1200" dirty="0">
              <a:solidFill>
                <a:srgbClr val="A9B7C6"/>
              </a:solidFill>
              <a:highlight>
                <a:srgbClr val="2B2B2B"/>
              </a:highlight>
              <a:latin typeface="Roboto Mono"/>
              <a:ea typeface="Roboto Mono"/>
              <a:cs typeface="Roboto Mono"/>
              <a:sym typeface="Roboto Mono"/>
            </a:endParaRPr>
          </a:p>
          <a:p>
            <a:pPr marL="0" lvl="0" indent="0" algn="l" rtl="0">
              <a:spcBef>
                <a:spcPts val="0"/>
              </a:spcBef>
              <a:spcAft>
                <a:spcPts val="0"/>
              </a:spcAft>
              <a:buNone/>
            </a:pPr>
            <a:r>
              <a:rPr lang="en" sz="1200">
                <a:solidFill>
                  <a:srgbClr val="A9B7C6"/>
                </a:solidFill>
                <a:highlight>
                  <a:srgbClr val="2B2B2B"/>
                </a:highlight>
                <a:latin typeface="Roboto Mono"/>
                <a:ea typeface="Roboto Mono"/>
                <a:cs typeface="Roboto Mono"/>
                <a:sym typeface="Roboto Mono"/>
              </a:rPr>
              <a:t>       </a:t>
            </a:r>
            <a:r>
              <a:rPr lang="en" sz="1200">
                <a:solidFill>
                  <a:srgbClr val="CC7832"/>
                </a:solidFill>
                <a:highlight>
                  <a:srgbClr val="2B2B2B"/>
                </a:highlight>
                <a:latin typeface="Roboto Mono"/>
                <a:ea typeface="Roboto Mono"/>
                <a:cs typeface="Roboto Mono"/>
                <a:sym typeface="Roboto Mono"/>
              </a:rPr>
              <a:t>val </a:t>
            </a:r>
            <a:r>
              <a:rPr lang="en" sz="1200">
                <a:solidFill>
                  <a:srgbClr val="A9B7C6"/>
                </a:solidFill>
                <a:highlight>
                  <a:srgbClr val="2B2B2B"/>
                </a:highlight>
                <a:latin typeface="Roboto Mono"/>
                <a:ea typeface="Roboto Mono"/>
                <a:cs typeface="Roboto Mono"/>
                <a:sym typeface="Roboto Mono"/>
              </a:rPr>
              <a:t>intent = Intent(</a:t>
            </a:r>
            <a:r>
              <a:rPr lang="en" sz="1200">
                <a:solidFill>
                  <a:srgbClr val="CC7832"/>
                </a:solidFill>
                <a:highlight>
                  <a:srgbClr val="2B2B2B"/>
                </a:highlight>
                <a:latin typeface="Roboto Mono"/>
                <a:ea typeface="Roboto Mono"/>
                <a:cs typeface="Roboto Mono"/>
                <a:sym typeface="Roboto Mono"/>
              </a:rPr>
              <a:t>this, </a:t>
            </a:r>
            <a:r>
              <a:rPr lang="en" sz="1200">
                <a:solidFill>
                  <a:srgbClr val="A9B7C6"/>
                </a:solidFill>
                <a:highlight>
                  <a:srgbClr val="2B2B2B"/>
                </a:highlight>
                <a:latin typeface="Roboto Mono"/>
                <a:ea typeface="Roboto Mono"/>
                <a:cs typeface="Roboto Mono"/>
                <a:sym typeface="Roboto Mono"/>
              </a:rPr>
              <a:t>MapsActivity::</a:t>
            </a:r>
            <a:r>
              <a:rPr lang="en" sz="1200">
                <a:solidFill>
                  <a:srgbClr val="CC7832"/>
                </a:solidFill>
                <a:highlight>
                  <a:srgbClr val="2B2B2B"/>
                </a:highlight>
                <a:latin typeface="Roboto Mono"/>
                <a:ea typeface="Roboto Mono"/>
                <a:cs typeface="Roboto Mono"/>
                <a:sym typeface="Roboto Mono"/>
              </a:rPr>
              <a:t>class</a:t>
            </a:r>
            <a:r>
              <a:rPr lang="en" sz="1200">
                <a:solidFill>
                  <a:srgbClr val="A9B7C6"/>
                </a:solidFill>
                <a:highlight>
                  <a:srgbClr val="2B2B2B"/>
                </a:highlight>
                <a:latin typeface="Roboto Mono"/>
                <a:ea typeface="Roboto Mono"/>
                <a:cs typeface="Roboto Mono"/>
                <a:sym typeface="Roboto Mono"/>
              </a:rPr>
              <a:t>.</a:t>
            </a:r>
            <a:r>
              <a:rPr lang="en" sz="1200" i="1">
                <a:solidFill>
                  <a:srgbClr val="9876AA"/>
                </a:solidFill>
                <a:highlight>
                  <a:srgbClr val="2B2B2B"/>
                </a:highlight>
                <a:latin typeface="Roboto Mono"/>
                <a:ea typeface="Roboto Mono"/>
                <a:cs typeface="Roboto Mono"/>
                <a:sym typeface="Roboto Mono"/>
              </a:rPr>
              <a:t>java</a:t>
            </a:r>
            <a:r>
              <a:rPr lang="en" sz="1200">
                <a:solidFill>
                  <a:srgbClr val="A9B7C6"/>
                </a:solidFill>
                <a:highlight>
                  <a:srgbClr val="2B2B2B"/>
                </a:highlight>
                <a:latin typeface="Roboto Mono"/>
                <a:ea typeface="Roboto Mono"/>
                <a:cs typeface="Roboto Mono"/>
                <a:sym typeface="Roboto Mono"/>
              </a:rPr>
              <a:t>)</a:t>
            </a:r>
            <a:endParaRPr sz="1200" dirty="0">
              <a:solidFill>
                <a:srgbClr val="A9B7C6"/>
              </a:solidFill>
              <a:highlight>
                <a:srgbClr val="2B2B2B"/>
              </a:highlight>
              <a:latin typeface="Roboto Mono"/>
              <a:ea typeface="Roboto Mono"/>
              <a:cs typeface="Roboto Mono"/>
              <a:sym typeface="Roboto Mono"/>
            </a:endParaRPr>
          </a:p>
          <a:p>
            <a:pPr marL="0" lvl="0" indent="0" algn="l" rtl="0">
              <a:spcBef>
                <a:spcPts val="0"/>
              </a:spcBef>
              <a:spcAft>
                <a:spcPts val="0"/>
              </a:spcAft>
              <a:buNone/>
            </a:pPr>
            <a:r>
              <a:rPr lang="en" sz="1200">
                <a:solidFill>
                  <a:srgbClr val="A9B7C6"/>
                </a:solidFill>
                <a:highlight>
                  <a:srgbClr val="2B2B2B"/>
                </a:highlight>
                <a:latin typeface="Roboto Mono"/>
                <a:ea typeface="Roboto Mono"/>
                <a:cs typeface="Roboto Mono"/>
                <a:sym typeface="Roboto Mono"/>
              </a:rPr>
              <a:t>       startActivity(intent)</a:t>
            </a:r>
            <a:endParaRPr sz="1200" dirty="0">
              <a:solidFill>
                <a:srgbClr val="A9B7C6"/>
              </a:solidFill>
              <a:highlight>
                <a:srgbClr val="2B2B2B"/>
              </a:highlight>
              <a:latin typeface="Roboto Mono"/>
              <a:ea typeface="Roboto Mono"/>
              <a:cs typeface="Roboto Mono"/>
              <a:sym typeface="Roboto Mono"/>
            </a:endParaRPr>
          </a:p>
          <a:p>
            <a:pPr marL="0" lvl="0" indent="0" algn="l" rtl="0">
              <a:spcBef>
                <a:spcPts val="0"/>
              </a:spcBef>
              <a:spcAft>
                <a:spcPts val="0"/>
              </a:spcAft>
              <a:buNone/>
            </a:pPr>
            <a:r>
              <a:rPr lang="en" sz="1200">
                <a:solidFill>
                  <a:srgbClr val="A9B7C6"/>
                </a:solidFill>
                <a:highlight>
                  <a:srgbClr val="2B2B2B"/>
                </a:highlight>
                <a:latin typeface="Roboto Mono"/>
                <a:ea typeface="Roboto Mono"/>
                <a:cs typeface="Roboto Mono"/>
                <a:sym typeface="Roboto Mono"/>
              </a:rPr>
              <a:t>   }</a:t>
            </a:r>
            <a:endParaRPr sz="1200" dirty="0">
              <a:solidFill>
                <a:srgbClr val="A9B7C6"/>
              </a:solidFill>
              <a:highlight>
                <a:srgbClr val="2B2B2B"/>
              </a:highlight>
              <a:latin typeface="Roboto Mono"/>
              <a:ea typeface="Roboto Mono"/>
              <a:cs typeface="Roboto Mono"/>
              <a:sym typeface="Roboto Mono"/>
            </a:endParaRPr>
          </a:p>
          <a:p>
            <a:pPr marL="0" lvl="0" indent="0" algn="l" rtl="0">
              <a:spcBef>
                <a:spcPts val="0"/>
              </a:spcBef>
              <a:spcAft>
                <a:spcPts val="0"/>
              </a:spcAft>
              <a:buNone/>
            </a:pPr>
            <a:r>
              <a:rPr lang="en" sz="1200">
                <a:solidFill>
                  <a:srgbClr val="A9B7C6"/>
                </a:solidFill>
                <a:highlight>
                  <a:srgbClr val="2B2B2B"/>
                </a:highlight>
                <a:latin typeface="Roboto Mono"/>
                <a:ea typeface="Roboto Mono"/>
                <a:cs typeface="Roboto Mono"/>
                <a:sym typeface="Roboto Mono"/>
              </a:rPr>
              <a:t>}</a:t>
            </a:r>
            <a:endParaRPr sz="1200" dirty="0">
              <a:solidFill>
                <a:srgbClr val="9876AA"/>
              </a:solidFill>
              <a:highlight>
                <a:srgbClr val="2B2B2B"/>
              </a:highlight>
              <a:latin typeface="Roboto Mono"/>
              <a:ea typeface="Roboto Mono"/>
              <a:cs typeface="Roboto Mono"/>
              <a:sym typeface="Roboto Mono"/>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623"/>
        <p:cNvGrpSpPr/>
        <p:nvPr/>
      </p:nvGrpSpPr>
      <p:grpSpPr>
        <a:xfrm>
          <a:off x="0" y="0"/>
          <a:ext cx="0" cy="0"/>
          <a:chOff x="0" y="0"/>
          <a:chExt cx="0" cy="0"/>
        </a:xfrm>
      </p:grpSpPr>
      <p:sp>
        <p:nvSpPr>
          <p:cNvPr id="624" name="Google Shape;624;p9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Login</a:t>
            </a:r>
            <a:endParaRPr dirty="0"/>
          </a:p>
        </p:txBody>
      </p:sp>
      <p:sp>
        <p:nvSpPr>
          <p:cNvPr id="625" name="Google Shape;625;p96"/>
          <p:cNvSpPr txBox="1">
            <a:spLocks noGrp="1"/>
          </p:cNvSpPr>
          <p:nvPr>
            <p:ph type="body" idx="1"/>
          </p:nvPr>
        </p:nvSpPr>
        <p:spPr>
          <a:xfrm>
            <a:off x="311700" y="1152475"/>
            <a:ext cx="8520600" cy="917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Once logged in, the Firebase SDK will “remember” the user and they will still be logged in the next time the user launches the app. You can call signOut() to log them out.</a:t>
            </a:r>
            <a:endParaRPr dirty="0"/>
          </a:p>
        </p:txBody>
      </p:sp>
      <p:sp>
        <p:nvSpPr>
          <p:cNvPr id="626" name="Google Shape;626;p96"/>
          <p:cNvSpPr txBox="1"/>
          <p:nvPr/>
        </p:nvSpPr>
        <p:spPr>
          <a:xfrm>
            <a:off x="311700" y="1821100"/>
            <a:ext cx="8465100" cy="300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9876AA"/>
              </a:solidFill>
              <a:highlight>
                <a:srgbClr val="2B2B2B"/>
              </a:highlight>
              <a:latin typeface="Roboto Mono"/>
              <a:ea typeface="Roboto Mono"/>
              <a:cs typeface="Roboto Mono"/>
              <a:sym typeface="Roboto Mono"/>
            </a:endParaRPr>
          </a:p>
        </p:txBody>
      </p:sp>
      <p:sp>
        <p:nvSpPr>
          <p:cNvPr id="627" name="Google Shape;627;p96"/>
          <p:cNvSpPr txBox="1"/>
          <p:nvPr/>
        </p:nvSpPr>
        <p:spPr>
          <a:xfrm>
            <a:off x="311700" y="2531775"/>
            <a:ext cx="8465100" cy="2289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rgbClr val="9876AA"/>
                </a:solidFill>
                <a:highlight>
                  <a:srgbClr val="2B2B2B"/>
                </a:highlight>
              </a:rPr>
              <a:t>firebaseAuth</a:t>
            </a:r>
            <a:r>
              <a:rPr lang="en" sz="1800">
                <a:solidFill>
                  <a:srgbClr val="A9B7C6"/>
                </a:solidFill>
                <a:highlight>
                  <a:srgbClr val="2B2B2B"/>
                </a:highlight>
              </a:rPr>
              <a:t>.signOut()</a:t>
            </a:r>
            <a:endParaRPr sz="1800" dirty="0">
              <a:solidFill>
                <a:srgbClr val="9876AA"/>
              </a:solidFill>
              <a:highlight>
                <a:srgbClr val="2B2B2B"/>
              </a:highlight>
              <a:latin typeface="Roboto Mono"/>
              <a:ea typeface="Roboto Mono"/>
              <a:cs typeface="Roboto Mono"/>
              <a:sym typeface="Roboto Mono"/>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631"/>
        <p:cNvGrpSpPr/>
        <p:nvPr/>
      </p:nvGrpSpPr>
      <p:grpSpPr>
        <a:xfrm>
          <a:off x="0" y="0"/>
          <a:ext cx="0" cy="0"/>
          <a:chOff x="0" y="0"/>
          <a:chExt cx="0" cy="0"/>
        </a:xfrm>
      </p:grpSpPr>
      <p:sp>
        <p:nvSpPr>
          <p:cNvPr id="632" name="Google Shape;632;p9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Login</a:t>
            </a:r>
            <a:endParaRPr dirty="0"/>
          </a:p>
        </p:txBody>
      </p:sp>
      <p:sp>
        <p:nvSpPr>
          <p:cNvPr id="633" name="Google Shape;633;p97"/>
          <p:cNvSpPr txBox="1">
            <a:spLocks noGrp="1"/>
          </p:cNvSpPr>
          <p:nvPr>
            <p:ph type="body" idx="1"/>
          </p:nvPr>
        </p:nvSpPr>
        <p:spPr>
          <a:xfrm>
            <a:off x="311700" y="1152475"/>
            <a:ext cx="8520600" cy="34758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Some operations (e.g. deleting the user’s account or modifying their profile), may require the user to have logged in (or been prompted to re-login) recently.</a:t>
            </a:r>
            <a:endParaRPr dirty="0"/>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637"/>
        <p:cNvGrpSpPr/>
        <p:nvPr/>
      </p:nvGrpSpPr>
      <p:grpSpPr>
        <a:xfrm>
          <a:off x="0" y="0"/>
          <a:ext cx="0" cy="0"/>
          <a:chOff x="0" y="0"/>
          <a:chExt cx="0" cy="0"/>
        </a:xfrm>
      </p:grpSpPr>
      <p:sp>
        <p:nvSpPr>
          <p:cNvPr id="638" name="Google Shape;638;p9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Login</a:t>
            </a:r>
            <a:endParaRPr dirty="0"/>
          </a:p>
        </p:txBody>
      </p:sp>
      <p:sp>
        <p:nvSpPr>
          <p:cNvPr id="639" name="Google Shape;639;p98"/>
          <p:cNvSpPr txBox="1">
            <a:spLocks noGrp="1"/>
          </p:cNvSpPr>
          <p:nvPr>
            <p:ph type="body" idx="1"/>
          </p:nvPr>
        </p:nvSpPr>
        <p:spPr>
          <a:xfrm>
            <a:off x="311700" y="1152475"/>
            <a:ext cx="5027100" cy="3416400"/>
          </a:xfrm>
          <a:prstGeom prst="rect">
            <a:avLst/>
          </a:prstGeom>
        </p:spPr>
        <p:txBody>
          <a:bodyPr spcFirstLastPara="1" wrap="square" lIns="91425" tIns="91425" rIns="91425" bIns="91425" anchor="t" anchorCtr="0">
            <a:noAutofit/>
          </a:bodyPr>
          <a:lstStyle/>
          <a:p>
            <a:pPr marL="457200" marR="0" lvl="0" indent="-381000" algn="l" rtl="0">
              <a:lnSpc>
                <a:spcPct val="115000"/>
              </a:lnSpc>
              <a:spcBef>
                <a:spcPts val="0"/>
              </a:spcBef>
              <a:spcAft>
                <a:spcPts val="0"/>
              </a:spcAft>
              <a:buClr>
                <a:schemeClr val="lt1"/>
              </a:buClr>
              <a:buSzPts val="2400"/>
              <a:buFont typeface="Proxima Nova"/>
              <a:buChar char="●"/>
            </a:pPr>
            <a:r>
              <a:rPr lang="en"/>
              <a:t>We can update our MapsActivity to use the user’s email name.</a:t>
            </a:r>
            <a:endParaRPr dirty="0"/>
          </a:p>
          <a:p>
            <a:pPr marL="457200" marR="0" lvl="0" indent="-381000" algn="l" rtl="0">
              <a:lnSpc>
                <a:spcPct val="115000"/>
              </a:lnSpc>
              <a:spcBef>
                <a:spcPts val="0"/>
              </a:spcBef>
              <a:spcAft>
                <a:spcPts val="0"/>
              </a:spcAft>
              <a:buSzPts val="2400"/>
              <a:buChar char="●"/>
            </a:pPr>
            <a:r>
              <a:rPr lang="en"/>
              <a:t>We can grab it from Firebase, no need to pass it between activities.</a:t>
            </a:r>
            <a:endParaRPr dirty="0"/>
          </a:p>
        </p:txBody>
      </p:sp>
      <p:pic>
        <p:nvPicPr>
          <p:cNvPr id="2" name="Picture 1">
            <a:extLst>
              <a:ext uri="{FF2B5EF4-FFF2-40B4-BE49-F238E27FC236}">
                <a16:creationId xmlns:a16="http://schemas.microsoft.com/office/drawing/2014/main" id="{B9D6A23C-AC4C-4C27-A97F-939B6DA16E34}"/>
              </a:ext>
            </a:extLst>
          </p:cNvPr>
          <p:cNvPicPr>
            <a:picLocks noChangeAspect="1"/>
          </p:cNvPicPr>
          <p:nvPr/>
        </p:nvPicPr>
        <p:blipFill>
          <a:blip r:embed="rId3"/>
          <a:stretch>
            <a:fillRect/>
          </a:stretch>
        </p:blipFill>
        <p:spPr>
          <a:xfrm>
            <a:off x="6216518" y="885400"/>
            <a:ext cx="2219136" cy="395055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3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Demo of what we’re going to be building...</a:t>
            </a:r>
            <a:endParaRPr/>
          </a:p>
          <a:p>
            <a:pPr marL="0" lvl="0" indent="0" algn="l" rtl="0">
              <a:spcBef>
                <a:spcPts val="0"/>
              </a:spcBef>
              <a:spcAft>
                <a:spcPts val="0"/>
              </a:spcAft>
              <a:buNone/>
            </a:pPr>
            <a:endParaRPr/>
          </a:p>
        </p:txBody>
      </p:sp>
      <p:sp>
        <p:nvSpPr>
          <p:cNvPr id="208" name="Google Shape;208;p3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We’re going to see how to implement “real” user registration &amp; login.</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644"/>
        <p:cNvGrpSpPr/>
        <p:nvPr/>
      </p:nvGrpSpPr>
      <p:grpSpPr>
        <a:xfrm>
          <a:off x="0" y="0"/>
          <a:ext cx="0" cy="0"/>
          <a:chOff x="0" y="0"/>
          <a:chExt cx="0" cy="0"/>
        </a:xfrm>
      </p:grpSpPr>
      <p:sp>
        <p:nvSpPr>
          <p:cNvPr id="645" name="Google Shape;645;p99"/>
          <p:cNvSpPr txBox="1">
            <a:spLocks noGrp="1"/>
          </p:cNvSpPr>
          <p:nvPr>
            <p:ph type="title"/>
          </p:nvPr>
        </p:nvSpPr>
        <p:spPr>
          <a:xfrm>
            <a:off x="490250" y="526350"/>
            <a:ext cx="6394500" cy="409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Firebase </a:t>
            </a:r>
            <a:br>
              <a:rPr lang="en"/>
            </a:br>
            <a:r>
              <a:rPr lang="en"/>
              <a:t>Realtime Database</a:t>
            </a:r>
            <a:endParaRPr dirty="0"/>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649"/>
        <p:cNvGrpSpPr/>
        <p:nvPr/>
      </p:nvGrpSpPr>
      <p:grpSpPr>
        <a:xfrm>
          <a:off x="0" y="0"/>
          <a:ext cx="0" cy="0"/>
          <a:chOff x="0" y="0"/>
          <a:chExt cx="0" cy="0"/>
        </a:xfrm>
      </p:grpSpPr>
      <p:sp>
        <p:nvSpPr>
          <p:cNvPr id="650" name="Google Shape;650;p10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Firebase Database</a:t>
            </a:r>
            <a:endParaRPr dirty="0"/>
          </a:p>
        </p:txBody>
      </p:sp>
      <p:sp>
        <p:nvSpPr>
          <p:cNvPr id="651" name="Google Shape;651;p100"/>
          <p:cNvSpPr txBox="1">
            <a:spLocks noGrp="1"/>
          </p:cNvSpPr>
          <p:nvPr>
            <p:ph type="body" idx="1"/>
          </p:nvPr>
        </p:nvSpPr>
        <p:spPr>
          <a:xfrm>
            <a:off x="311700" y="1152475"/>
            <a:ext cx="45741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Firebase Realtime Database is a feature where client apps can push data to a database and the changes are </a:t>
            </a:r>
            <a:r>
              <a:rPr lang="en" i="1">
                <a:solidFill>
                  <a:schemeClr val="lt2"/>
                </a:solidFill>
              </a:rPr>
              <a:t>automatically</a:t>
            </a:r>
            <a:r>
              <a:rPr lang="en"/>
              <a:t> and </a:t>
            </a:r>
            <a:r>
              <a:rPr lang="en" i="1">
                <a:solidFill>
                  <a:schemeClr val="lt2"/>
                </a:solidFill>
              </a:rPr>
              <a:t>immediately</a:t>
            </a:r>
            <a:r>
              <a:rPr lang="en" i="1"/>
              <a:t> </a:t>
            </a:r>
            <a:r>
              <a:rPr lang="en"/>
              <a:t>pushed out to all listening apps.</a:t>
            </a:r>
            <a:endParaRPr dirty="0"/>
          </a:p>
        </p:txBody>
      </p:sp>
      <p:pic>
        <p:nvPicPr>
          <p:cNvPr id="652" name="Google Shape;652;p100"/>
          <p:cNvPicPr preferRelativeResize="0"/>
          <p:nvPr/>
        </p:nvPicPr>
        <p:blipFill>
          <a:blip r:embed="rId3">
            <a:alphaModFix/>
          </a:blip>
          <a:stretch>
            <a:fillRect/>
          </a:stretch>
        </p:blipFill>
        <p:spPr>
          <a:xfrm>
            <a:off x="5038200" y="1170125"/>
            <a:ext cx="3953399" cy="2657589"/>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656"/>
        <p:cNvGrpSpPr/>
        <p:nvPr/>
      </p:nvGrpSpPr>
      <p:grpSpPr>
        <a:xfrm>
          <a:off x="0" y="0"/>
          <a:ext cx="0" cy="0"/>
          <a:chOff x="0" y="0"/>
          <a:chExt cx="0" cy="0"/>
        </a:xfrm>
      </p:grpSpPr>
      <p:sp>
        <p:nvSpPr>
          <p:cNvPr id="657" name="Google Shape;657;p10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Firebase Database</a:t>
            </a:r>
            <a:endParaRPr dirty="0"/>
          </a:p>
        </p:txBody>
      </p:sp>
      <p:sp>
        <p:nvSpPr>
          <p:cNvPr id="658" name="Google Shape;658;p101"/>
          <p:cNvSpPr txBox="1">
            <a:spLocks noGrp="1"/>
          </p:cNvSpPr>
          <p:nvPr>
            <p:ph type="body" idx="1"/>
          </p:nvPr>
        </p:nvSpPr>
        <p:spPr>
          <a:xfrm>
            <a:off x="311700" y="1152475"/>
            <a:ext cx="45741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Useful for:</a:t>
            </a:r>
            <a:endParaRPr dirty="0"/>
          </a:p>
          <a:p>
            <a:pPr marL="457200" lvl="0" indent="-381000" algn="l" rtl="0">
              <a:spcBef>
                <a:spcPts val="1600"/>
              </a:spcBef>
              <a:spcAft>
                <a:spcPts val="0"/>
              </a:spcAft>
              <a:buSzPts val="2400"/>
              <a:buChar char="●"/>
            </a:pPr>
            <a:r>
              <a:rPr lang="en"/>
              <a:t>Sharing information across devices.</a:t>
            </a:r>
            <a:endParaRPr dirty="0"/>
          </a:p>
          <a:p>
            <a:pPr marL="457200" lvl="0" indent="-381000" algn="l" rtl="0">
              <a:spcBef>
                <a:spcPts val="0"/>
              </a:spcBef>
              <a:spcAft>
                <a:spcPts val="0"/>
              </a:spcAft>
              <a:buSzPts val="2400"/>
              <a:buChar char="●"/>
            </a:pPr>
            <a:r>
              <a:rPr lang="en"/>
              <a:t>Content which can change dynamically.</a:t>
            </a:r>
            <a:endParaRPr dirty="0"/>
          </a:p>
          <a:p>
            <a:pPr marL="457200" lvl="0" indent="-381000" algn="l" rtl="0">
              <a:spcBef>
                <a:spcPts val="0"/>
              </a:spcBef>
              <a:spcAft>
                <a:spcPts val="0"/>
              </a:spcAft>
              <a:buSzPts val="2400"/>
              <a:buChar char="●"/>
            </a:pPr>
            <a:r>
              <a:rPr lang="en"/>
              <a:t>Simple communication.</a:t>
            </a:r>
            <a:endParaRPr dirty="0"/>
          </a:p>
          <a:p>
            <a:pPr marL="457200" lvl="0" indent="-381000" algn="l" rtl="0">
              <a:spcBef>
                <a:spcPts val="0"/>
              </a:spcBef>
              <a:spcAft>
                <a:spcPts val="0"/>
              </a:spcAft>
              <a:buSzPts val="2400"/>
              <a:buChar char="●"/>
            </a:pPr>
            <a:r>
              <a:rPr lang="en"/>
              <a:t>Post / comment systems.</a:t>
            </a:r>
            <a:endParaRPr dirty="0"/>
          </a:p>
        </p:txBody>
      </p:sp>
      <p:pic>
        <p:nvPicPr>
          <p:cNvPr id="659" name="Google Shape;659;p101"/>
          <p:cNvPicPr preferRelativeResize="0"/>
          <p:nvPr/>
        </p:nvPicPr>
        <p:blipFill>
          <a:blip r:embed="rId3">
            <a:alphaModFix/>
          </a:blip>
          <a:stretch>
            <a:fillRect/>
          </a:stretch>
        </p:blipFill>
        <p:spPr>
          <a:xfrm>
            <a:off x="5615725" y="950188"/>
            <a:ext cx="3216567" cy="3820977"/>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663"/>
        <p:cNvGrpSpPr/>
        <p:nvPr/>
      </p:nvGrpSpPr>
      <p:grpSpPr>
        <a:xfrm>
          <a:off x="0" y="0"/>
          <a:ext cx="0" cy="0"/>
          <a:chOff x="0" y="0"/>
          <a:chExt cx="0" cy="0"/>
        </a:xfrm>
      </p:grpSpPr>
      <p:sp>
        <p:nvSpPr>
          <p:cNvPr id="664" name="Google Shape;664;p10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Firebase Database</a:t>
            </a:r>
            <a:endParaRPr dirty="0"/>
          </a:p>
        </p:txBody>
      </p:sp>
      <p:sp>
        <p:nvSpPr>
          <p:cNvPr id="665" name="Google Shape;665;p102"/>
          <p:cNvSpPr txBox="1">
            <a:spLocks noGrp="1"/>
          </p:cNvSpPr>
          <p:nvPr>
            <p:ph type="body" idx="1"/>
          </p:nvPr>
        </p:nvSpPr>
        <p:spPr>
          <a:xfrm>
            <a:off x="311700" y="1152475"/>
            <a:ext cx="32949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Instead of being SQL-based with tables, Firebase’s database are JSON based.</a:t>
            </a:r>
            <a:endParaRPr dirty="0"/>
          </a:p>
        </p:txBody>
      </p:sp>
      <p:pic>
        <p:nvPicPr>
          <p:cNvPr id="666" name="Google Shape;666;p102"/>
          <p:cNvPicPr preferRelativeResize="0"/>
          <p:nvPr/>
        </p:nvPicPr>
        <p:blipFill rotWithShape="1">
          <a:blip r:embed="rId3">
            <a:alphaModFix/>
          </a:blip>
          <a:srcRect r="28382"/>
          <a:stretch/>
        </p:blipFill>
        <p:spPr>
          <a:xfrm>
            <a:off x="4142771" y="1017725"/>
            <a:ext cx="4689527" cy="3820976"/>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670"/>
        <p:cNvGrpSpPr/>
        <p:nvPr/>
      </p:nvGrpSpPr>
      <p:grpSpPr>
        <a:xfrm>
          <a:off x="0" y="0"/>
          <a:ext cx="0" cy="0"/>
          <a:chOff x="0" y="0"/>
          <a:chExt cx="0" cy="0"/>
        </a:xfrm>
      </p:grpSpPr>
      <p:sp>
        <p:nvSpPr>
          <p:cNvPr id="671" name="Google Shape;671;p10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Firebase Database</a:t>
            </a:r>
            <a:endParaRPr dirty="0"/>
          </a:p>
        </p:txBody>
      </p:sp>
      <p:sp>
        <p:nvSpPr>
          <p:cNvPr id="672" name="Google Shape;672;p103"/>
          <p:cNvSpPr txBox="1">
            <a:spLocks noGrp="1"/>
          </p:cNvSpPr>
          <p:nvPr>
            <p:ph type="body" idx="1"/>
          </p:nvPr>
        </p:nvSpPr>
        <p:spPr>
          <a:xfrm>
            <a:off x="311700" y="1152475"/>
            <a:ext cx="3676800" cy="3416400"/>
          </a:xfrm>
          <a:prstGeom prst="rect">
            <a:avLst/>
          </a:prstGeom>
        </p:spPr>
        <p:txBody>
          <a:bodyPr spcFirstLastPara="1" wrap="square" lIns="91425" tIns="91425" rIns="91425" bIns="91425" anchor="t" anchorCtr="0">
            <a:noAutofit/>
          </a:bodyPr>
          <a:lstStyle/>
          <a:p>
            <a:pPr marL="0" lvl="0" indent="0">
              <a:spcAft>
                <a:spcPts val="1600"/>
              </a:spcAft>
              <a:buNone/>
            </a:pPr>
            <a:r>
              <a:rPr lang="en" dirty="0"/>
              <a:t>Let’s update the YelpApp to point to Firebase instead of Yelp.</a:t>
            </a:r>
            <a:endParaRPr dirty="0"/>
          </a:p>
        </p:txBody>
      </p:sp>
      <p:pic>
        <p:nvPicPr>
          <p:cNvPr id="673" name="Google Shape;673;p103"/>
          <p:cNvPicPr preferRelativeResize="0"/>
          <p:nvPr/>
        </p:nvPicPr>
        <p:blipFill rotWithShape="1">
          <a:blip r:embed="rId3">
            <a:alphaModFix/>
          </a:blip>
          <a:srcRect r="28382"/>
          <a:stretch/>
        </p:blipFill>
        <p:spPr>
          <a:xfrm>
            <a:off x="4142771" y="1017725"/>
            <a:ext cx="4689527" cy="3820976"/>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677"/>
        <p:cNvGrpSpPr/>
        <p:nvPr/>
      </p:nvGrpSpPr>
      <p:grpSpPr>
        <a:xfrm>
          <a:off x="0" y="0"/>
          <a:ext cx="0" cy="0"/>
          <a:chOff x="0" y="0"/>
          <a:chExt cx="0" cy="0"/>
        </a:xfrm>
      </p:grpSpPr>
      <p:sp>
        <p:nvSpPr>
          <p:cNvPr id="678" name="Google Shape;678;p10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Firebase Database</a:t>
            </a:r>
            <a:endParaRPr dirty="0"/>
          </a:p>
        </p:txBody>
      </p:sp>
      <p:sp>
        <p:nvSpPr>
          <p:cNvPr id="679" name="Google Shape;679;p104"/>
          <p:cNvSpPr txBox="1">
            <a:spLocks noGrp="1"/>
          </p:cNvSpPr>
          <p:nvPr>
            <p:ph type="body" idx="1"/>
          </p:nvPr>
        </p:nvSpPr>
        <p:spPr>
          <a:xfrm>
            <a:off x="311700" y="1152475"/>
            <a:ext cx="36768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We’ll have “tables”, based on which state the user selects on the Map.</a:t>
            </a:r>
            <a:endParaRPr dirty="0"/>
          </a:p>
          <a:p>
            <a:pPr marL="0" lvl="0" indent="0" algn="l" rtl="0">
              <a:spcBef>
                <a:spcPts val="1600"/>
              </a:spcBef>
              <a:spcAft>
                <a:spcPts val="1600"/>
              </a:spcAft>
              <a:buNone/>
            </a:pPr>
            <a:r>
              <a:rPr lang="en" dirty="0"/>
              <a:t>“Yelps” can be written and posted to that state in the database.</a:t>
            </a:r>
            <a:endParaRPr dirty="0"/>
          </a:p>
        </p:txBody>
      </p:sp>
      <p:pic>
        <p:nvPicPr>
          <p:cNvPr id="680" name="Google Shape;680;p104"/>
          <p:cNvPicPr preferRelativeResize="0"/>
          <p:nvPr/>
        </p:nvPicPr>
        <p:blipFill rotWithShape="1">
          <a:blip r:embed="rId3">
            <a:alphaModFix/>
          </a:blip>
          <a:srcRect r="28382"/>
          <a:stretch/>
        </p:blipFill>
        <p:spPr>
          <a:xfrm>
            <a:off x="4142771" y="1017725"/>
            <a:ext cx="4689527" cy="3820976"/>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684"/>
        <p:cNvGrpSpPr/>
        <p:nvPr/>
      </p:nvGrpSpPr>
      <p:grpSpPr>
        <a:xfrm>
          <a:off x="0" y="0"/>
          <a:ext cx="0" cy="0"/>
          <a:chOff x="0" y="0"/>
          <a:chExt cx="0" cy="0"/>
        </a:xfrm>
      </p:grpSpPr>
      <p:sp>
        <p:nvSpPr>
          <p:cNvPr id="685" name="Google Shape;685;p10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Writing to your Firebase Database</a:t>
            </a:r>
            <a:endParaRPr dirty="0"/>
          </a:p>
        </p:txBody>
      </p:sp>
      <p:sp>
        <p:nvSpPr>
          <p:cNvPr id="686" name="Google Shape;686;p105"/>
          <p:cNvSpPr txBox="1">
            <a:spLocks noGrp="1"/>
          </p:cNvSpPr>
          <p:nvPr>
            <p:ph type="body" idx="1"/>
          </p:nvPr>
        </p:nvSpPr>
        <p:spPr>
          <a:xfrm>
            <a:off x="311700" y="1152475"/>
            <a:ext cx="51339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Let’s add an EditText and a submission button to our YelpListing Activity.</a:t>
            </a:r>
            <a:endParaRPr dirty="0"/>
          </a:p>
        </p:txBody>
      </p:sp>
      <p:pic>
        <p:nvPicPr>
          <p:cNvPr id="687" name="Google Shape;687;p105"/>
          <p:cNvPicPr preferRelativeResize="0"/>
          <p:nvPr/>
        </p:nvPicPr>
        <p:blipFill>
          <a:blip r:embed="rId3">
            <a:alphaModFix/>
          </a:blip>
          <a:stretch>
            <a:fillRect/>
          </a:stretch>
        </p:blipFill>
        <p:spPr>
          <a:xfrm>
            <a:off x="6096212" y="1107950"/>
            <a:ext cx="2149300" cy="3820978"/>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691"/>
        <p:cNvGrpSpPr/>
        <p:nvPr/>
      </p:nvGrpSpPr>
      <p:grpSpPr>
        <a:xfrm>
          <a:off x="0" y="0"/>
          <a:ext cx="0" cy="0"/>
          <a:chOff x="0" y="0"/>
          <a:chExt cx="0" cy="0"/>
        </a:xfrm>
      </p:grpSpPr>
      <p:sp>
        <p:nvSpPr>
          <p:cNvPr id="692" name="Google Shape;692;p10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Writing to your Firebase Database</a:t>
            </a:r>
            <a:endParaRPr dirty="0"/>
          </a:p>
        </p:txBody>
      </p:sp>
      <p:sp>
        <p:nvSpPr>
          <p:cNvPr id="693" name="Google Shape;693;p106"/>
          <p:cNvSpPr txBox="1">
            <a:spLocks noGrp="1"/>
          </p:cNvSpPr>
          <p:nvPr>
            <p:ph type="body" idx="1"/>
          </p:nvPr>
        </p:nvSpPr>
        <p:spPr>
          <a:xfrm>
            <a:off x="311700" y="1152475"/>
            <a:ext cx="5133900" cy="1623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The rounded button is called a “FloatingActionButton” (FAB), which works like an ImageButton.</a:t>
            </a:r>
            <a:endParaRPr dirty="0"/>
          </a:p>
        </p:txBody>
      </p:sp>
      <p:pic>
        <p:nvPicPr>
          <p:cNvPr id="694" name="Google Shape;694;p106"/>
          <p:cNvPicPr preferRelativeResize="0"/>
          <p:nvPr/>
        </p:nvPicPr>
        <p:blipFill>
          <a:blip r:embed="rId3">
            <a:alphaModFix/>
          </a:blip>
          <a:stretch>
            <a:fillRect/>
          </a:stretch>
        </p:blipFill>
        <p:spPr>
          <a:xfrm>
            <a:off x="6096212" y="1107950"/>
            <a:ext cx="2149300" cy="3820978"/>
          </a:xfrm>
          <a:prstGeom prst="rect">
            <a:avLst/>
          </a:prstGeom>
          <a:noFill/>
          <a:ln>
            <a:noFill/>
          </a:ln>
        </p:spPr>
      </p:pic>
      <p:sp>
        <p:nvSpPr>
          <p:cNvPr id="695" name="Google Shape;695;p106"/>
          <p:cNvSpPr txBox="1"/>
          <p:nvPr/>
        </p:nvSpPr>
        <p:spPr>
          <a:xfrm>
            <a:off x="311700" y="2775475"/>
            <a:ext cx="5473500" cy="2019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500">
                <a:solidFill>
                  <a:srgbClr val="808080"/>
                </a:solidFill>
                <a:highlight>
                  <a:srgbClr val="2B2B2B"/>
                </a:highlight>
                <a:latin typeface="Roboto Mono"/>
                <a:ea typeface="Roboto Mono"/>
                <a:cs typeface="Roboto Mono"/>
                <a:sym typeface="Roboto Mono"/>
              </a:rPr>
              <a:t>// Part of the Design library</a:t>
            </a:r>
            <a:endParaRPr sz="1500" dirty="0">
              <a:solidFill>
                <a:srgbClr val="808080"/>
              </a:solidFill>
              <a:highlight>
                <a:srgbClr val="2B2B2B"/>
              </a:highlight>
              <a:latin typeface="Roboto Mono"/>
              <a:ea typeface="Roboto Mono"/>
              <a:cs typeface="Roboto Mono"/>
              <a:sym typeface="Roboto Mono"/>
            </a:endParaRPr>
          </a:p>
          <a:p>
            <a:pPr marL="0" lvl="0" indent="0" algn="l" rtl="0">
              <a:spcBef>
                <a:spcPts val="0"/>
              </a:spcBef>
              <a:spcAft>
                <a:spcPts val="0"/>
              </a:spcAft>
              <a:buNone/>
            </a:pPr>
            <a:r>
              <a:rPr lang="en" sz="1500">
                <a:solidFill>
                  <a:srgbClr val="A9B7C6"/>
                </a:solidFill>
                <a:highlight>
                  <a:srgbClr val="2B2B2B"/>
                </a:highlight>
                <a:latin typeface="Roboto Mono"/>
                <a:ea typeface="Roboto Mono"/>
                <a:cs typeface="Roboto Mono"/>
                <a:sym typeface="Roboto Mono"/>
              </a:rPr>
              <a:t>implementation </a:t>
            </a:r>
            <a:r>
              <a:rPr lang="en" sz="1500">
                <a:solidFill>
                  <a:srgbClr val="6A8759"/>
                </a:solidFill>
                <a:highlight>
                  <a:srgbClr val="2B2B2B"/>
                </a:highlight>
                <a:latin typeface="Roboto Mono"/>
                <a:ea typeface="Roboto Mono"/>
                <a:cs typeface="Roboto Mono"/>
                <a:sym typeface="Roboto Mono"/>
              </a:rPr>
              <a:t>'com.google.android.material:material:1.5.0'</a:t>
            </a:r>
            <a:endParaRPr sz="1500" dirty="0">
              <a:solidFill>
                <a:srgbClr val="6A8759"/>
              </a:solidFill>
              <a:highlight>
                <a:srgbClr val="2B2B2B"/>
              </a:highlight>
              <a:latin typeface="Roboto Mono"/>
              <a:ea typeface="Roboto Mono"/>
              <a:cs typeface="Roboto Mono"/>
              <a:sym typeface="Roboto Mono"/>
            </a:endParaRPr>
          </a:p>
          <a:p>
            <a:pPr marL="0" lvl="0" indent="0" algn="l" rtl="0">
              <a:spcBef>
                <a:spcPts val="0"/>
              </a:spcBef>
              <a:spcAft>
                <a:spcPts val="0"/>
              </a:spcAft>
              <a:buNone/>
            </a:pPr>
            <a:endParaRPr sz="1500" dirty="0">
              <a:solidFill>
                <a:srgbClr val="A9B7C6"/>
              </a:solidFill>
              <a:highlight>
                <a:srgbClr val="2B2B2B"/>
              </a:highlight>
              <a:latin typeface="Roboto Mono"/>
              <a:ea typeface="Roboto Mono"/>
              <a:cs typeface="Roboto Mono"/>
              <a:sym typeface="Roboto Mono"/>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699"/>
        <p:cNvGrpSpPr/>
        <p:nvPr/>
      </p:nvGrpSpPr>
      <p:grpSpPr>
        <a:xfrm>
          <a:off x="0" y="0"/>
          <a:ext cx="0" cy="0"/>
          <a:chOff x="0" y="0"/>
          <a:chExt cx="0" cy="0"/>
        </a:xfrm>
      </p:grpSpPr>
      <p:sp>
        <p:nvSpPr>
          <p:cNvPr id="700" name="Google Shape;700;p10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Writing to your Firebase Database</a:t>
            </a:r>
            <a:endParaRPr dirty="0"/>
          </a:p>
        </p:txBody>
      </p:sp>
      <p:pic>
        <p:nvPicPr>
          <p:cNvPr id="701" name="Google Shape;701;p107"/>
          <p:cNvPicPr preferRelativeResize="0"/>
          <p:nvPr/>
        </p:nvPicPr>
        <p:blipFill>
          <a:blip r:embed="rId3">
            <a:alphaModFix/>
          </a:blip>
          <a:stretch>
            <a:fillRect/>
          </a:stretch>
        </p:blipFill>
        <p:spPr>
          <a:xfrm>
            <a:off x="6096212" y="1107950"/>
            <a:ext cx="2149300" cy="3820978"/>
          </a:xfrm>
          <a:prstGeom prst="rect">
            <a:avLst/>
          </a:prstGeom>
          <a:noFill/>
          <a:ln>
            <a:noFill/>
          </a:ln>
        </p:spPr>
      </p:pic>
      <p:sp>
        <p:nvSpPr>
          <p:cNvPr id="702" name="Google Shape;702;p107"/>
          <p:cNvSpPr txBox="1"/>
          <p:nvPr/>
        </p:nvSpPr>
        <p:spPr>
          <a:xfrm>
            <a:off x="1759500" y="955550"/>
            <a:ext cx="3522000" cy="368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600">
                <a:solidFill>
                  <a:srgbClr val="E8BF6A"/>
                </a:solidFill>
                <a:highlight>
                  <a:srgbClr val="2B2B2B"/>
                </a:highlight>
                <a:latin typeface="Roboto Mono"/>
                <a:ea typeface="Roboto Mono"/>
                <a:cs typeface="Roboto Mono"/>
                <a:sym typeface="Roboto Mono"/>
              </a:rPr>
              <a:t>&lt;?</a:t>
            </a:r>
            <a:r>
              <a:rPr lang="en" sz="600">
                <a:solidFill>
                  <a:srgbClr val="BABABA"/>
                </a:solidFill>
                <a:highlight>
                  <a:srgbClr val="2B2B2B"/>
                </a:highlight>
                <a:latin typeface="Roboto Mono"/>
                <a:ea typeface="Roboto Mono"/>
                <a:cs typeface="Roboto Mono"/>
                <a:sym typeface="Roboto Mono"/>
              </a:rPr>
              <a:t>xml version</a:t>
            </a:r>
            <a:r>
              <a:rPr lang="en" sz="600">
                <a:solidFill>
                  <a:srgbClr val="6A8759"/>
                </a:solidFill>
                <a:highlight>
                  <a:srgbClr val="2B2B2B"/>
                </a:highlight>
                <a:latin typeface="Roboto Mono"/>
                <a:ea typeface="Roboto Mono"/>
                <a:cs typeface="Roboto Mono"/>
                <a:sym typeface="Roboto Mono"/>
              </a:rPr>
              <a:t>="1.0" </a:t>
            </a:r>
            <a:r>
              <a:rPr lang="en" sz="600">
                <a:solidFill>
                  <a:srgbClr val="BABABA"/>
                </a:solidFill>
                <a:highlight>
                  <a:srgbClr val="2B2B2B"/>
                </a:highlight>
                <a:latin typeface="Roboto Mono"/>
                <a:ea typeface="Roboto Mono"/>
                <a:cs typeface="Roboto Mono"/>
                <a:sym typeface="Roboto Mono"/>
              </a:rPr>
              <a:t>encoding</a:t>
            </a:r>
            <a:r>
              <a:rPr lang="en" sz="600">
                <a:solidFill>
                  <a:srgbClr val="6A8759"/>
                </a:solidFill>
                <a:highlight>
                  <a:srgbClr val="2B2B2B"/>
                </a:highlight>
                <a:latin typeface="Roboto Mono"/>
                <a:ea typeface="Roboto Mono"/>
                <a:cs typeface="Roboto Mono"/>
                <a:sym typeface="Roboto Mono"/>
              </a:rPr>
              <a:t>="utf-8"</a:t>
            </a:r>
            <a:r>
              <a:rPr lang="en" sz="600">
                <a:solidFill>
                  <a:srgbClr val="E8BF6A"/>
                </a:solidFill>
                <a:highlight>
                  <a:srgbClr val="2B2B2B"/>
                </a:highlight>
                <a:latin typeface="Roboto Mono"/>
                <a:ea typeface="Roboto Mono"/>
                <a:cs typeface="Roboto Mono"/>
                <a:sym typeface="Roboto Mono"/>
              </a:rPr>
              <a:t>?&gt;</a:t>
            </a:r>
            <a:endParaRPr sz="600" dirty="0">
              <a:solidFill>
                <a:srgbClr val="E8BF6A"/>
              </a:solidFill>
              <a:highlight>
                <a:srgbClr val="2B2B2B"/>
              </a:highlight>
              <a:latin typeface="Roboto Mono"/>
              <a:ea typeface="Roboto Mono"/>
              <a:cs typeface="Roboto Mono"/>
              <a:sym typeface="Roboto Mono"/>
            </a:endParaRPr>
          </a:p>
          <a:p>
            <a:pPr marL="0" lvl="0" indent="0" algn="l" rtl="0">
              <a:spcBef>
                <a:spcPts val="0"/>
              </a:spcBef>
              <a:spcAft>
                <a:spcPts val="0"/>
              </a:spcAft>
              <a:buNone/>
            </a:pPr>
            <a:r>
              <a:rPr lang="en" sz="600">
                <a:solidFill>
                  <a:srgbClr val="E8BF6A"/>
                </a:solidFill>
                <a:highlight>
                  <a:srgbClr val="2B2B2B"/>
                </a:highlight>
                <a:latin typeface="Roboto Mono"/>
                <a:ea typeface="Roboto Mono"/>
                <a:cs typeface="Roboto Mono"/>
                <a:sym typeface="Roboto Mono"/>
              </a:rPr>
              <a:t>&lt;androidx.constraintlayout.widget.ConstraintLayout </a:t>
            </a:r>
            <a:r>
              <a:rPr lang="en" sz="600">
                <a:solidFill>
                  <a:srgbClr val="BABABA"/>
                </a:solidFill>
                <a:highlight>
                  <a:srgbClr val="2B2B2B"/>
                </a:highlight>
                <a:latin typeface="Roboto Mono"/>
                <a:ea typeface="Roboto Mono"/>
                <a:cs typeface="Roboto Mono"/>
                <a:sym typeface="Roboto Mono"/>
              </a:rPr>
              <a:t>xmlns:</a:t>
            </a:r>
            <a:r>
              <a:rPr lang="en" sz="600">
                <a:solidFill>
                  <a:srgbClr val="9876AA"/>
                </a:solidFill>
                <a:highlight>
                  <a:srgbClr val="2B2B2B"/>
                </a:highlight>
                <a:latin typeface="Roboto Mono"/>
                <a:ea typeface="Roboto Mono"/>
                <a:cs typeface="Roboto Mono"/>
                <a:sym typeface="Roboto Mono"/>
              </a:rPr>
              <a:t>android</a:t>
            </a:r>
            <a:r>
              <a:rPr lang="en" sz="600">
                <a:solidFill>
                  <a:srgbClr val="6A8759"/>
                </a:solidFill>
                <a:highlight>
                  <a:srgbClr val="2B2B2B"/>
                </a:highlight>
                <a:latin typeface="Roboto Mono"/>
                <a:ea typeface="Roboto Mono"/>
                <a:cs typeface="Roboto Mono"/>
                <a:sym typeface="Roboto Mono"/>
              </a:rPr>
              <a:t>="http://schemas.android.com/apk/res/android"</a:t>
            </a:r>
            <a:endParaRPr sz="600" dirty="0">
              <a:solidFill>
                <a:srgbClr val="6A8759"/>
              </a:solidFill>
              <a:highlight>
                <a:srgbClr val="2B2B2B"/>
              </a:highlight>
              <a:latin typeface="Roboto Mono"/>
              <a:ea typeface="Roboto Mono"/>
              <a:cs typeface="Roboto Mono"/>
              <a:sym typeface="Roboto Mono"/>
            </a:endParaRPr>
          </a:p>
          <a:p>
            <a:pPr marL="0" lvl="0" indent="0" algn="l" rtl="0">
              <a:spcBef>
                <a:spcPts val="0"/>
              </a:spcBef>
              <a:spcAft>
                <a:spcPts val="0"/>
              </a:spcAft>
              <a:buNone/>
            </a:pPr>
            <a:r>
              <a:rPr lang="en" sz="600">
                <a:solidFill>
                  <a:srgbClr val="6A8759"/>
                </a:solidFill>
                <a:highlight>
                  <a:srgbClr val="2B2B2B"/>
                </a:highlight>
                <a:latin typeface="Roboto Mono"/>
                <a:ea typeface="Roboto Mono"/>
                <a:cs typeface="Roboto Mono"/>
                <a:sym typeface="Roboto Mono"/>
              </a:rPr>
              <a:t>   </a:t>
            </a:r>
            <a:r>
              <a:rPr lang="en" sz="600">
                <a:solidFill>
                  <a:srgbClr val="BABABA"/>
                </a:solidFill>
                <a:highlight>
                  <a:srgbClr val="2B2B2B"/>
                </a:highlight>
                <a:latin typeface="Roboto Mono"/>
                <a:ea typeface="Roboto Mono"/>
                <a:cs typeface="Roboto Mono"/>
                <a:sym typeface="Roboto Mono"/>
              </a:rPr>
              <a:t>xmlns:</a:t>
            </a:r>
            <a:r>
              <a:rPr lang="en" sz="600">
                <a:solidFill>
                  <a:srgbClr val="9876AA"/>
                </a:solidFill>
                <a:highlight>
                  <a:srgbClr val="2B2B2B"/>
                </a:highlight>
                <a:latin typeface="Roboto Mono"/>
                <a:ea typeface="Roboto Mono"/>
                <a:cs typeface="Roboto Mono"/>
                <a:sym typeface="Roboto Mono"/>
              </a:rPr>
              <a:t>app</a:t>
            </a:r>
            <a:r>
              <a:rPr lang="en" sz="600">
                <a:solidFill>
                  <a:srgbClr val="6A8759"/>
                </a:solidFill>
                <a:highlight>
                  <a:srgbClr val="2B2B2B"/>
                </a:highlight>
                <a:latin typeface="Roboto Mono"/>
                <a:ea typeface="Roboto Mono"/>
                <a:cs typeface="Roboto Mono"/>
                <a:sym typeface="Roboto Mono"/>
              </a:rPr>
              <a:t>="http://schemas.android.com/apk/res-auto"</a:t>
            </a:r>
            <a:endParaRPr sz="600" dirty="0">
              <a:solidFill>
                <a:srgbClr val="6A8759"/>
              </a:solidFill>
              <a:highlight>
                <a:srgbClr val="2B2B2B"/>
              </a:highlight>
              <a:latin typeface="Roboto Mono"/>
              <a:ea typeface="Roboto Mono"/>
              <a:cs typeface="Roboto Mono"/>
              <a:sym typeface="Roboto Mono"/>
            </a:endParaRPr>
          </a:p>
          <a:p>
            <a:pPr marL="0" lvl="0" indent="0" algn="l" rtl="0">
              <a:spcBef>
                <a:spcPts val="0"/>
              </a:spcBef>
              <a:spcAft>
                <a:spcPts val="0"/>
              </a:spcAft>
              <a:buNone/>
            </a:pPr>
            <a:r>
              <a:rPr lang="en" sz="600">
                <a:solidFill>
                  <a:srgbClr val="6A8759"/>
                </a:solidFill>
                <a:highlight>
                  <a:srgbClr val="2B2B2B"/>
                </a:highlight>
                <a:latin typeface="Roboto Mono"/>
                <a:ea typeface="Roboto Mono"/>
                <a:cs typeface="Roboto Mono"/>
                <a:sym typeface="Roboto Mono"/>
              </a:rPr>
              <a:t>   </a:t>
            </a:r>
            <a:r>
              <a:rPr lang="en" sz="600">
                <a:solidFill>
                  <a:srgbClr val="BABABA"/>
                </a:solidFill>
                <a:highlight>
                  <a:srgbClr val="2B2B2B"/>
                </a:highlight>
                <a:latin typeface="Roboto Mono"/>
                <a:ea typeface="Roboto Mono"/>
                <a:cs typeface="Roboto Mono"/>
                <a:sym typeface="Roboto Mono"/>
              </a:rPr>
              <a:t>xmlns:</a:t>
            </a:r>
            <a:r>
              <a:rPr lang="en" sz="600">
                <a:solidFill>
                  <a:srgbClr val="9876AA"/>
                </a:solidFill>
                <a:highlight>
                  <a:srgbClr val="2B2B2B"/>
                </a:highlight>
                <a:latin typeface="Roboto Mono"/>
                <a:ea typeface="Roboto Mono"/>
                <a:cs typeface="Roboto Mono"/>
                <a:sym typeface="Roboto Mono"/>
              </a:rPr>
              <a:t>tools</a:t>
            </a:r>
            <a:r>
              <a:rPr lang="en" sz="600">
                <a:solidFill>
                  <a:srgbClr val="6A8759"/>
                </a:solidFill>
                <a:highlight>
                  <a:srgbClr val="2B2B2B"/>
                </a:highlight>
                <a:latin typeface="Roboto Mono"/>
                <a:ea typeface="Roboto Mono"/>
                <a:cs typeface="Roboto Mono"/>
                <a:sym typeface="Roboto Mono"/>
              </a:rPr>
              <a:t>="http://schemas.android.com/tools"</a:t>
            </a:r>
            <a:endParaRPr sz="600" dirty="0">
              <a:solidFill>
                <a:srgbClr val="6A8759"/>
              </a:solidFill>
              <a:highlight>
                <a:srgbClr val="2B2B2B"/>
              </a:highlight>
              <a:latin typeface="Roboto Mono"/>
              <a:ea typeface="Roboto Mono"/>
              <a:cs typeface="Roboto Mono"/>
              <a:sym typeface="Roboto Mono"/>
            </a:endParaRPr>
          </a:p>
          <a:p>
            <a:pPr marL="0" lvl="0" indent="0" algn="l" rtl="0">
              <a:spcBef>
                <a:spcPts val="0"/>
              </a:spcBef>
              <a:spcAft>
                <a:spcPts val="0"/>
              </a:spcAft>
              <a:buNone/>
            </a:pPr>
            <a:r>
              <a:rPr lang="en" sz="600">
                <a:solidFill>
                  <a:srgbClr val="6A8759"/>
                </a:solidFill>
                <a:highlight>
                  <a:srgbClr val="2B2B2B"/>
                </a:highlight>
                <a:latin typeface="Roboto Mono"/>
                <a:ea typeface="Roboto Mono"/>
                <a:cs typeface="Roboto Mono"/>
                <a:sym typeface="Roboto Mono"/>
              </a:rPr>
              <a:t>   </a:t>
            </a:r>
            <a:r>
              <a:rPr lang="en" sz="600">
                <a:solidFill>
                  <a:srgbClr val="9876AA"/>
                </a:solidFill>
                <a:highlight>
                  <a:srgbClr val="2B2B2B"/>
                </a:highlight>
                <a:latin typeface="Roboto Mono"/>
                <a:ea typeface="Roboto Mono"/>
                <a:cs typeface="Roboto Mono"/>
                <a:sym typeface="Roboto Mono"/>
              </a:rPr>
              <a:t>android</a:t>
            </a:r>
            <a:r>
              <a:rPr lang="en" sz="600">
                <a:solidFill>
                  <a:srgbClr val="BABABA"/>
                </a:solidFill>
                <a:highlight>
                  <a:srgbClr val="2B2B2B"/>
                </a:highlight>
                <a:latin typeface="Roboto Mono"/>
                <a:ea typeface="Roboto Mono"/>
                <a:cs typeface="Roboto Mono"/>
                <a:sym typeface="Roboto Mono"/>
              </a:rPr>
              <a:t>:layout_width</a:t>
            </a:r>
            <a:r>
              <a:rPr lang="en" sz="600">
                <a:solidFill>
                  <a:srgbClr val="6A8759"/>
                </a:solidFill>
                <a:highlight>
                  <a:srgbClr val="2B2B2B"/>
                </a:highlight>
                <a:latin typeface="Roboto Mono"/>
                <a:ea typeface="Roboto Mono"/>
                <a:cs typeface="Roboto Mono"/>
                <a:sym typeface="Roboto Mono"/>
              </a:rPr>
              <a:t>="match_parent"</a:t>
            </a:r>
            <a:endParaRPr sz="600" dirty="0">
              <a:solidFill>
                <a:srgbClr val="6A8759"/>
              </a:solidFill>
              <a:highlight>
                <a:srgbClr val="2B2B2B"/>
              </a:highlight>
              <a:latin typeface="Roboto Mono"/>
              <a:ea typeface="Roboto Mono"/>
              <a:cs typeface="Roboto Mono"/>
              <a:sym typeface="Roboto Mono"/>
            </a:endParaRPr>
          </a:p>
          <a:p>
            <a:pPr marL="0" lvl="0" indent="0" algn="l" rtl="0">
              <a:spcBef>
                <a:spcPts val="0"/>
              </a:spcBef>
              <a:spcAft>
                <a:spcPts val="0"/>
              </a:spcAft>
              <a:buNone/>
            </a:pPr>
            <a:r>
              <a:rPr lang="en" sz="600">
                <a:solidFill>
                  <a:srgbClr val="6A8759"/>
                </a:solidFill>
                <a:highlight>
                  <a:srgbClr val="2B2B2B"/>
                </a:highlight>
                <a:latin typeface="Roboto Mono"/>
                <a:ea typeface="Roboto Mono"/>
                <a:cs typeface="Roboto Mono"/>
                <a:sym typeface="Roboto Mono"/>
              </a:rPr>
              <a:t>   </a:t>
            </a:r>
            <a:r>
              <a:rPr lang="en" sz="600">
                <a:solidFill>
                  <a:srgbClr val="9876AA"/>
                </a:solidFill>
                <a:highlight>
                  <a:srgbClr val="2B2B2B"/>
                </a:highlight>
                <a:latin typeface="Roboto Mono"/>
                <a:ea typeface="Roboto Mono"/>
                <a:cs typeface="Roboto Mono"/>
                <a:sym typeface="Roboto Mono"/>
              </a:rPr>
              <a:t>android</a:t>
            </a:r>
            <a:r>
              <a:rPr lang="en" sz="600">
                <a:solidFill>
                  <a:srgbClr val="BABABA"/>
                </a:solidFill>
                <a:highlight>
                  <a:srgbClr val="2B2B2B"/>
                </a:highlight>
                <a:latin typeface="Roboto Mono"/>
                <a:ea typeface="Roboto Mono"/>
                <a:cs typeface="Roboto Mono"/>
                <a:sym typeface="Roboto Mono"/>
              </a:rPr>
              <a:t>:layout_height</a:t>
            </a:r>
            <a:r>
              <a:rPr lang="en" sz="600">
                <a:solidFill>
                  <a:srgbClr val="6A8759"/>
                </a:solidFill>
                <a:highlight>
                  <a:srgbClr val="2B2B2B"/>
                </a:highlight>
                <a:latin typeface="Roboto Mono"/>
                <a:ea typeface="Roboto Mono"/>
                <a:cs typeface="Roboto Mono"/>
                <a:sym typeface="Roboto Mono"/>
              </a:rPr>
              <a:t>="match_parent"</a:t>
            </a:r>
            <a:r>
              <a:rPr lang="en" sz="600">
                <a:solidFill>
                  <a:srgbClr val="E8BF6A"/>
                </a:solidFill>
                <a:highlight>
                  <a:srgbClr val="2B2B2B"/>
                </a:highlight>
                <a:latin typeface="Roboto Mono"/>
                <a:ea typeface="Roboto Mono"/>
                <a:cs typeface="Roboto Mono"/>
                <a:sym typeface="Roboto Mono"/>
              </a:rPr>
              <a:t>&gt;</a:t>
            </a:r>
            <a:endParaRPr sz="600" dirty="0">
              <a:solidFill>
                <a:srgbClr val="E8BF6A"/>
              </a:solidFill>
              <a:highlight>
                <a:srgbClr val="2B2B2B"/>
              </a:highlight>
              <a:latin typeface="Roboto Mono"/>
              <a:ea typeface="Roboto Mono"/>
              <a:cs typeface="Roboto Mono"/>
              <a:sym typeface="Roboto Mono"/>
            </a:endParaRPr>
          </a:p>
          <a:p>
            <a:pPr marL="0" lvl="0" indent="0" algn="l" rtl="0">
              <a:spcBef>
                <a:spcPts val="0"/>
              </a:spcBef>
              <a:spcAft>
                <a:spcPts val="0"/>
              </a:spcAft>
              <a:buNone/>
            </a:pPr>
            <a:endParaRPr sz="600" dirty="0">
              <a:solidFill>
                <a:srgbClr val="E8BF6A"/>
              </a:solidFill>
              <a:highlight>
                <a:srgbClr val="2B2B2B"/>
              </a:highlight>
              <a:latin typeface="Roboto Mono"/>
              <a:ea typeface="Roboto Mono"/>
              <a:cs typeface="Roboto Mono"/>
              <a:sym typeface="Roboto Mono"/>
            </a:endParaRPr>
          </a:p>
          <a:p>
            <a:pPr marL="0" lvl="0" indent="0" algn="l" rtl="0">
              <a:spcBef>
                <a:spcPts val="0"/>
              </a:spcBef>
              <a:spcAft>
                <a:spcPts val="0"/>
              </a:spcAft>
              <a:buNone/>
            </a:pPr>
            <a:r>
              <a:rPr lang="en" sz="600">
                <a:solidFill>
                  <a:srgbClr val="E8BF6A"/>
                </a:solidFill>
                <a:highlight>
                  <a:srgbClr val="2B2B2B"/>
                </a:highlight>
                <a:latin typeface="Roboto Mono"/>
                <a:ea typeface="Roboto Mono"/>
                <a:cs typeface="Roboto Mono"/>
                <a:sym typeface="Roboto Mono"/>
              </a:rPr>
              <a:t>   &lt;EditText</a:t>
            </a:r>
            <a:endParaRPr sz="600" dirty="0">
              <a:solidFill>
                <a:srgbClr val="E8BF6A"/>
              </a:solidFill>
              <a:highlight>
                <a:srgbClr val="2B2B2B"/>
              </a:highlight>
              <a:latin typeface="Roboto Mono"/>
              <a:ea typeface="Roboto Mono"/>
              <a:cs typeface="Roboto Mono"/>
              <a:sym typeface="Roboto Mono"/>
            </a:endParaRPr>
          </a:p>
          <a:p>
            <a:pPr marL="0" lvl="0" indent="0" algn="l" rtl="0">
              <a:spcBef>
                <a:spcPts val="0"/>
              </a:spcBef>
              <a:spcAft>
                <a:spcPts val="0"/>
              </a:spcAft>
              <a:buNone/>
            </a:pPr>
            <a:r>
              <a:rPr lang="en" sz="600">
                <a:solidFill>
                  <a:srgbClr val="E8BF6A"/>
                </a:solidFill>
                <a:highlight>
                  <a:srgbClr val="2B2B2B"/>
                </a:highlight>
                <a:latin typeface="Roboto Mono"/>
                <a:ea typeface="Roboto Mono"/>
                <a:cs typeface="Roboto Mono"/>
                <a:sym typeface="Roboto Mono"/>
              </a:rPr>
              <a:t>       </a:t>
            </a:r>
            <a:r>
              <a:rPr lang="en" sz="600">
                <a:solidFill>
                  <a:srgbClr val="9876AA"/>
                </a:solidFill>
                <a:highlight>
                  <a:srgbClr val="2B2B2B"/>
                </a:highlight>
                <a:latin typeface="Roboto Mono"/>
                <a:ea typeface="Roboto Mono"/>
                <a:cs typeface="Roboto Mono"/>
                <a:sym typeface="Roboto Mono"/>
              </a:rPr>
              <a:t>android</a:t>
            </a:r>
            <a:r>
              <a:rPr lang="en" sz="600">
                <a:solidFill>
                  <a:srgbClr val="BABABA"/>
                </a:solidFill>
                <a:highlight>
                  <a:srgbClr val="2B2B2B"/>
                </a:highlight>
                <a:latin typeface="Roboto Mono"/>
                <a:ea typeface="Roboto Mono"/>
                <a:cs typeface="Roboto Mono"/>
                <a:sym typeface="Roboto Mono"/>
              </a:rPr>
              <a:t>:id</a:t>
            </a:r>
            <a:r>
              <a:rPr lang="en" sz="600">
                <a:solidFill>
                  <a:srgbClr val="6A8759"/>
                </a:solidFill>
                <a:highlight>
                  <a:srgbClr val="2B2B2B"/>
                </a:highlight>
                <a:latin typeface="Roboto Mono"/>
                <a:ea typeface="Roboto Mono"/>
                <a:cs typeface="Roboto Mono"/>
                <a:sym typeface="Roboto Mono"/>
              </a:rPr>
              <a:t>="@+id/editText"</a:t>
            </a:r>
            <a:endParaRPr sz="600" dirty="0">
              <a:solidFill>
                <a:srgbClr val="6A8759"/>
              </a:solidFill>
              <a:highlight>
                <a:srgbClr val="2B2B2B"/>
              </a:highlight>
              <a:latin typeface="Roboto Mono"/>
              <a:ea typeface="Roboto Mono"/>
              <a:cs typeface="Roboto Mono"/>
              <a:sym typeface="Roboto Mono"/>
            </a:endParaRPr>
          </a:p>
          <a:p>
            <a:pPr marL="0" lvl="0" indent="0" algn="l" rtl="0">
              <a:spcBef>
                <a:spcPts val="0"/>
              </a:spcBef>
              <a:spcAft>
                <a:spcPts val="0"/>
              </a:spcAft>
              <a:buNone/>
            </a:pPr>
            <a:r>
              <a:rPr lang="en" sz="600">
                <a:solidFill>
                  <a:srgbClr val="6A8759"/>
                </a:solidFill>
                <a:highlight>
                  <a:srgbClr val="2B2B2B"/>
                </a:highlight>
                <a:latin typeface="Roboto Mono"/>
                <a:ea typeface="Roboto Mono"/>
                <a:cs typeface="Roboto Mono"/>
                <a:sym typeface="Roboto Mono"/>
              </a:rPr>
              <a:t>       </a:t>
            </a:r>
            <a:r>
              <a:rPr lang="en" sz="600">
                <a:solidFill>
                  <a:srgbClr val="9876AA"/>
                </a:solidFill>
                <a:highlight>
                  <a:srgbClr val="2B2B2B"/>
                </a:highlight>
                <a:latin typeface="Roboto Mono"/>
                <a:ea typeface="Roboto Mono"/>
                <a:cs typeface="Roboto Mono"/>
                <a:sym typeface="Roboto Mono"/>
              </a:rPr>
              <a:t>android</a:t>
            </a:r>
            <a:r>
              <a:rPr lang="en" sz="600">
                <a:solidFill>
                  <a:srgbClr val="BABABA"/>
                </a:solidFill>
                <a:highlight>
                  <a:srgbClr val="2B2B2B"/>
                </a:highlight>
                <a:latin typeface="Roboto Mono"/>
                <a:ea typeface="Roboto Mono"/>
                <a:cs typeface="Roboto Mono"/>
                <a:sym typeface="Roboto Mono"/>
              </a:rPr>
              <a:t>:layout_width</a:t>
            </a:r>
            <a:r>
              <a:rPr lang="en" sz="600">
                <a:solidFill>
                  <a:srgbClr val="6A8759"/>
                </a:solidFill>
                <a:highlight>
                  <a:srgbClr val="2B2B2B"/>
                </a:highlight>
                <a:latin typeface="Roboto Mono"/>
                <a:ea typeface="Roboto Mono"/>
                <a:cs typeface="Roboto Mono"/>
                <a:sym typeface="Roboto Mono"/>
              </a:rPr>
              <a:t>="0dp"</a:t>
            </a:r>
            <a:endParaRPr sz="600" dirty="0">
              <a:solidFill>
                <a:srgbClr val="6A8759"/>
              </a:solidFill>
              <a:highlight>
                <a:srgbClr val="2B2B2B"/>
              </a:highlight>
              <a:latin typeface="Roboto Mono"/>
              <a:ea typeface="Roboto Mono"/>
              <a:cs typeface="Roboto Mono"/>
              <a:sym typeface="Roboto Mono"/>
            </a:endParaRPr>
          </a:p>
          <a:p>
            <a:pPr marL="0" lvl="0" indent="0" algn="l" rtl="0">
              <a:spcBef>
                <a:spcPts val="0"/>
              </a:spcBef>
              <a:spcAft>
                <a:spcPts val="0"/>
              </a:spcAft>
              <a:buNone/>
            </a:pPr>
            <a:r>
              <a:rPr lang="en" sz="600">
                <a:solidFill>
                  <a:srgbClr val="6A8759"/>
                </a:solidFill>
                <a:highlight>
                  <a:srgbClr val="2B2B2B"/>
                </a:highlight>
                <a:latin typeface="Roboto Mono"/>
                <a:ea typeface="Roboto Mono"/>
                <a:cs typeface="Roboto Mono"/>
                <a:sym typeface="Roboto Mono"/>
              </a:rPr>
              <a:t>       </a:t>
            </a:r>
            <a:r>
              <a:rPr lang="en" sz="600">
                <a:solidFill>
                  <a:srgbClr val="9876AA"/>
                </a:solidFill>
                <a:highlight>
                  <a:srgbClr val="2B2B2B"/>
                </a:highlight>
                <a:latin typeface="Roboto Mono"/>
                <a:ea typeface="Roboto Mono"/>
                <a:cs typeface="Roboto Mono"/>
                <a:sym typeface="Roboto Mono"/>
              </a:rPr>
              <a:t>android</a:t>
            </a:r>
            <a:r>
              <a:rPr lang="en" sz="600">
                <a:solidFill>
                  <a:srgbClr val="BABABA"/>
                </a:solidFill>
                <a:highlight>
                  <a:srgbClr val="2B2B2B"/>
                </a:highlight>
                <a:latin typeface="Roboto Mono"/>
                <a:ea typeface="Roboto Mono"/>
                <a:cs typeface="Roboto Mono"/>
                <a:sym typeface="Roboto Mono"/>
              </a:rPr>
              <a:t>:layout_height</a:t>
            </a:r>
            <a:r>
              <a:rPr lang="en" sz="600">
                <a:solidFill>
                  <a:srgbClr val="6A8759"/>
                </a:solidFill>
                <a:highlight>
                  <a:srgbClr val="2B2B2B"/>
                </a:highlight>
                <a:latin typeface="Roboto Mono"/>
                <a:ea typeface="Roboto Mono"/>
                <a:cs typeface="Roboto Mono"/>
                <a:sym typeface="Roboto Mono"/>
              </a:rPr>
              <a:t>="wrap_content"</a:t>
            </a:r>
            <a:endParaRPr sz="600" dirty="0">
              <a:solidFill>
                <a:srgbClr val="6A8759"/>
              </a:solidFill>
              <a:highlight>
                <a:srgbClr val="2B2B2B"/>
              </a:highlight>
              <a:latin typeface="Roboto Mono"/>
              <a:ea typeface="Roboto Mono"/>
              <a:cs typeface="Roboto Mono"/>
              <a:sym typeface="Roboto Mono"/>
            </a:endParaRPr>
          </a:p>
          <a:p>
            <a:pPr marL="0" lvl="0" indent="0" algn="l" rtl="0">
              <a:spcBef>
                <a:spcPts val="0"/>
              </a:spcBef>
              <a:spcAft>
                <a:spcPts val="0"/>
              </a:spcAft>
              <a:buNone/>
            </a:pPr>
            <a:r>
              <a:rPr lang="en" sz="600">
                <a:solidFill>
                  <a:srgbClr val="6A8759"/>
                </a:solidFill>
                <a:highlight>
                  <a:srgbClr val="2B2B2B"/>
                </a:highlight>
                <a:latin typeface="Roboto Mono"/>
                <a:ea typeface="Roboto Mono"/>
                <a:cs typeface="Roboto Mono"/>
                <a:sym typeface="Roboto Mono"/>
              </a:rPr>
              <a:t>       </a:t>
            </a:r>
            <a:r>
              <a:rPr lang="en" sz="600">
                <a:solidFill>
                  <a:srgbClr val="9876AA"/>
                </a:solidFill>
                <a:highlight>
                  <a:srgbClr val="2B2B2B"/>
                </a:highlight>
                <a:latin typeface="Roboto Mono"/>
                <a:ea typeface="Roboto Mono"/>
                <a:cs typeface="Roboto Mono"/>
                <a:sym typeface="Roboto Mono"/>
              </a:rPr>
              <a:t>android</a:t>
            </a:r>
            <a:r>
              <a:rPr lang="en" sz="600">
                <a:solidFill>
                  <a:srgbClr val="BABABA"/>
                </a:solidFill>
                <a:highlight>
                  <a:srgbClr val="2B2B2B"/>
                </a:highlight>
                <a:latin typeface="Roboto Mono"/>
                <a:ea typeface="Roboto Mono"/>
                <a:cs typeface="Roboto Mono"/>
                <a:sym typeface="Roboto Mono"/>
              </a:rPr>
              <a:t>:ems</a:t>
            </a:r>
            <a:r>
              <a:rPr lang="en" sz="600">
                <a:solidFill>
                  <a:srgbClr val="6A8759"/>
                </a:solidFill>
                <a:highlight>
                  <a:srgbClr val="2B2B2B"/>
                </a:highlight>
                <a:latin typeface="Roboto Mono"/>
                <a:ea typeface="Roboto Mono"/>
                <a:cs typeface="Roboto Mono"/>
                <a:sym typeface="Roboto Mono"/>
              </a:rPr>
              <a:t>="10"</a:t>
            </a:r>
            <a:endParaRPr sz="600" dirty="0">
              <a:solidFill>
                <a:srgbClr val="6A8759"/>
              </a:solidFill>
              <a:highlight>
                <a:srgbClr val="2B2B2B"/>
              </a:highlight>
              <a:latin typeface="Roboto Mono"/>
              <a:ea typeface="Roboto Mono"/>
              <a:cs typeface="Roboto Mono"/>
              <a:sym typeface="Roboto Mono"/>
            </a:endParaRPr>
          </a:p>
          <a:p>
            <a:pPr marL="0" lvl="0" indent="0" algn="l" rtl="0">
              <a:spcBef>
                <a:spcPts val="0"/>
              </a:spcBef>
              <a:spcAft>
                <a:spcPts val="0"/>
              </a:spcAft>
              <a:buNone/>
            </a:pPr>
            <a:r>
              <a:rPr lang="en" sz="600">
                <a:solidFill>
                  <a:srgbClr val="6A8759"/>
                </a:solidFill>
                <a:highlight>
                  <a:srgbClr val="2B2B2B"/>
                </a:highlight>
                <a:latin typeface="Roboto Mono"/>
                <a:ea typeface="Roboto Mono"/>
                <a:cs typeface="Roboto Mono"/>
                <a:sym typeface="Roboto Mono"/>
              </a:rPr>
              <a:t>       </a:t>
            </a:r>
            <a:r>
              <a:rPr lang="en" sz="600">
                <a:solidFill>
                  <a:srgbClr val="9876AA"/>
                </a:solidFill>
                <a:highlight>
                  <a:srgbClr val="2B2B2B"/>
                </a:highlight>
                <a:latin typeface="Roboto Mono"/>
                <a:ea typeface="Roboto Mono"/>
                <a:cs typeface="Roboto Mono"/>
                <a:sym typeface="Roboto Mono"/>
              </a:rPr>
              <a:t>android</a:t>
            </a:r>
            <a:r>
              <a:rPr lang="en" sz="600">
                <a:solidFill>
                  <a:srgbClr val="BABABA"/>
                </a:solidFill>
                <a:highlight>
                  <a:srgbClr val="2B2B2B"/>
                </a:highlight>
                <a:latin typeface="Roboto Mono"/>
                <a:ea typeface="Roboto Mono"/>
                <a:cs typeface="Roboto Mono"/>
                <a:sym typeface="Roboto Mono"/>
              </a:rPr>
              <a:t>:inputType</a:t>
            </a:r>
            <a:r>
              <a:rPr lang="en" sz="600">
                <a:solidFill>
                  <a:srgbClr val="6A8759"/>
                </a:solidFill>
                <a:highlight>
                  <a:srgbClr val="2B2B2B"/>
                </a:highlight>
                <a:latin typeface="Roboto Mono"/>
                <a:ea typeface="Roboto Mono"/>
                <a:cs typeface="Roboto Mono"/>
                <a:sym typeface="Roboto Mono"/>
              </a:rPr>
              <a:t>="textPersonName"</a:t>
            </a:r>
            <a:endParaRPr sz="600" dirty="0">
              <a:solidFill>
                <a:srgbClr val="6A8759"/>
              </a:solidFill>
              <a:highlight>
                <a:srgbClr val="2B2B2B"/>
              </a:highlight>
              <a:latin typeface="Roboto Mono"/>
              <a:ea typeface="Roboto Mono"/>
              <a:cs typeface="Roboto Mono"/>
              <a:sym typeface="Roboto Mono"/>
            </a:endParaRPr>
          </a:p>
          <a:p>
            <a:pPr marL="0" lvl="0" indent="0" algn="l" rtl="0">
              <a:spcBef>
                <a:spcPts val="0"/>
              </a:spcBef>
              <a:spcAft>
                <a:spcPts val="0"/>
              </a:spcAft>
              <a:buNone/>
            </a:pPr>
            <a:r>
              <a:rPr lang="en" sz="600">
                <a:solidFill>
                  <a:srgbClr val="6A8759"/>
                </a:solidFill>
                <a:highlight>
                  <a:srgbClr val="2B2B2B"/>
                </a:highlight>
                <a:latin typeface="Roboto Mono"/>
                <a:ea typeface="Roboto Mono"/>
                <a:cs typeface="Roboto Mono"/>
                <a:sym typeface="Roboto Mono"/>
              </a:rPr>
              <a:t>       </a:t>
            </a:r>
            <a:r>
              <a:rPr lang="en" sz="600">
                <a:solidFill>
                  <a:srgbClr val="9876AA"/>
                </a:solidFill>
                <a:highlight>
                  <a:srgbClr val="2B2B2B"/>
                </a:highlight>
                <a:latin typeface="Roboto Mono"/>
                <a:ea typeface="Roboto Mono"/>
                <a:cs typeface="Roboto Mono"/>
                <a:sym typeface="Roboto Mono"/>
              </a:rPr>
              <a:t>android</a:t>
            </a:r>
            <a:r>
              <a:rPr lang="en" sz="600">
                <a:solidFill>
                  <a:srgbClr val="BABABA"/>
                </a:solidFill>
                <a:highlight>
                  <a:srgbClr val="2B2B2B"/>
                </a:highlight>
                <a:latin typeface="Roboto Mono"/>
                <a:ea typeface="Roboto Mono"/>
                <a:cs typeface="Roboto Mono"/>
                <a:sym typeface="Roboto Mono"/>
              </a:rPr>
              <a:t>:text</a:t>
            </a:r>
            <a:r>
              <a:rPr lang="en" sz="600">
                <a:solidFill>
                  <a:srgbClr val="6A8759"/>
                </a:solidFill>
                <a:highlight>
                  <a:srgbClr val="2B2B2B"/>
                </a:highlight>
                <a:latin typeface="Roboto Mono"/>
                <a:ea typeface="Roboto Mono"/>
                <a:cs typeface="Roboto Mono"/>
                <a:sym typeface="Roboto Mono"/>
              </a:rPr>
              <a:t>="Name"</a:t>
            </a:r>
            <a:endParaRPr sz="600" dirty="0">
              <a:solidFill>
                <a:srgbClr val="6A8759"/>
              </a:solidFill>
              <a:highlight>
                <a:srgbClr val="2B2B2B"/>
              </a:highlight>
              <a:latin typeface="Roboto Mono"/>
              <a:ea typeface="Roboto Mono"/>
              <a:cs typeface="Roboto Mono"/>
              <a:sym typeface="Roboto Mono"/>
            </a:endParaRPr>
          </a:p>
          <a:p>
            <a:pPr marL="0" lvl="0" indent="0" algn="l" rtl="0">
              <a:spcBef>
                <a:spcPts val="0"/>
              </a:spcBef>
              <a:spcAft>
                <a:spcPts val="0"/>
              </a:spcAft>
              <a:buNone/>
            </a:pPr>
            <a:r>
              <a:rPr lang="en" sz="600">
                <a:solidFill>
                  <a:srgbClr val="6A8759"/>
                </a:solidFill>
                <a:highlight>
                  <a:srgbClr val="2B2B2B"/>
                </a:highlight>
                <a:latin typeface="Roboto Mono"/>
                <a:ea typeface="Roboto Mono"/>
                <a:cs typeface="Roboto Mono"/>
                <a:sym typeface="Roboto Mono"/>
              </a:rPr>
              <a:t>       </a:t>
            </a:r>
            <a:r>
              <a:rPr lang="en" sz="600">
                <a:solidFill>
                  <a:srgbClr val="9876AA"/>
                </a:solidFill>
                <a:highlight>
                  <a:srgbClr val="2B2B2B"/>
                </a:highlight>
                <a:latin typeface="Roboto Mono"/>
                <a:ea typeface="Roboto Mono"/>
                <a:cs typeface="Roboto Mono"/>
                <a:sym typeface="Roboto Mono"/>
              </a:rPr>
              <a:t>app</a:t>
            </a:r>
            <a:r>
              <a:rPr lang="en" sz="600">
                <a:solidFill>
                  <a:srgbClr val="BABABA"/>
                </a:solidFill>
                <a:highlight>
                  <a:srgbClr val="2B2B2B"/>
                </a:highlight>
                <a:latin typeface="Roboto Mono"/>
                <a:ea typeface="Roboto Mono"/>
                <a:cs typeface="Roboto Mono"/>
                <a:sym typeface="Roboto Mono"/>
              </a:rPr>
              <a:t>:layout_constraintEnd_toEndOf</a:t>
            </a:r>
            <a:r>
              <a:rPr lang="en" sz="600">
                <a:solidFill>
                  <a:srgbClr val="6A8759"/>
                </a:solidFill>
                <a:highlight>
                  <a:srgbClr val="2B2B2B"/>
                </a:highlight>
                <a:latin typeface="Roboto Mono"/>
                <a:ea typeface="Roboto Mono"/>
                <a:cs typeface="Roboto Mono"/>
                <a:sym typeface="Roboto Mono"/>
              </a:rPr>
              <a:t>="parent"</a:t>
            </a:r>
            <a:endParaRPr sz="600" dirty="0">
              <a:solidFill>
                <a:srgbClr val="6A8759"/>
              </a:solidFill>
              <a:highlight>
                <a:srgbClr val="2B2B2B"/>
              </a:highlight>
              <a:latin typeface="Roboto Mono"/>
              <a:ea typeface="Roboto Mono"/>
              <a:cs typeface="Roboto Mono"/>
              <a:sym typeface="Roboto Mono"/>
            </a:endParaRPr>
          </a:p>
          <a:p>
            <a:pPr marL="0" lvl="0" indent="0" algn="l" rtl="0">
              <a:spcBef>
                <a:spcPts val="0"/>
              </a:spcBef>
              <a:spcAft>
                <a:spcPts val="0"/>
              </a:spcAft>
              <a:buNone/>
            </a:pPr>
            <a:r>
              <a:rPr lang="en" sz="600">
                <a:solidFill>
                  <a:srgbClr val="6A8759"/>
                </a:solidFill>
                <a:highlight>
                  <a:srgbClr val="2B2B2B"/>
                </a:highlight>
                <a:latin typeface="Roboto Mono"/>
                <a:ea typeface="Roboto Mono"/>
                <a:cs typeface="Roboto Mono"/>
                <a:sym typeface="Roboto Mono"/>
              </a:rPr>
              <a:t>       </a:t>
            </a:r>
            <a:r>
              <a:rPr lang="en" sz="600">
                <a:solidFill>
                  <a:srgbClr val="9876AA"/>
                </a:solidFill>
                <a:highlight>
                  <a:srgbClr val="2B2B2B"/>
                </a:highlight>
                <a:latin typeface="Roboto Mono"/>
                <a:ea typeface="Roboto Mono"/>
                <a:cs typeface="Roboto Mono"/>
                <a:sym typeface="Roboto Mono"/>
              </a:rPr>
              <a:t>app</a:t>
            </a:r>
            <a:r>
              <a:rPr lang="en" sz="600">
                <a:solidFill>
                  <a:srgbClr val="BABABA"/>
                </a:solidFill>
                <a:highlight>
                  <a:srgbClr val="2B2B2B"/>
                </a:highlight>
                <a:latin typeface="Roboto Mono"/>
                <a:ea typeface="Roboto Mono"/>
                <a:cs typeface="Roboto Mono"/>
                <a:sym typeface="Roboto Mono"/>
              </a:rPr>
              <a:t>:layout_constraintStart_toStartOf</a:t>
            </a:r>
            <a:r>
              <a:rPr lang="en" sz="600">
                <a:solidFill>
                  <a:srgbClr val="6A8759"/>
                </a:solidFill>
                <a:highlight>
                  <a:srgbClr val="2B2B2B"/>
                </a:highlight>
                <a:latin typeface="Roboto Mono"/>
                <a:ea typeface="Roboto Mono"/>
                <a:cs typeface="Roboto Mono"/>
                <a:sym typeface="Roboto Mono"/>
              </a:rPr>
              <a:t>="parent"</a:t>
            </a:r>
            <a:endParaRPr sz="600" dirty="0">
              <a:solidFill>
                <a:srgbClr val="6A8759"/>
              </a:solidFill>
              <a:highlight>
                <a:srgbClr val="2B2B2B"/>
              </a:highlight>
              <a:latin typeface="Roboto Mono"/>
              <a:ea typeface="Roboto Mono"/>
              <a:cs typeface="Roboto Mono"/>
              <a:sym typeface="Roboto Mono"/>
            </a:endParaRPr>
          </a:p>
          <a:p>
            <a:pPr marL="0" lvl="0" indent="0" algn="l" rtl="0">
              <a:spcBef>
                <a:spcPts val="0"/>
              </a:spcBef>
              <a:spcAft>
                <a:spcPts val="0"/>
              </a:spcAft>
              <a:buNone/>
            </a:pPr>
            <a:r>
              <a:rPr lang="en" sz="600">
                <a:solidFill>
                  <a:srgbClr val="6A8759"/>
                </a:solidFill>
                <a:highlight>
                  <a:srgbClr val="2B2B2B"/>
                </a:highlight>
                <a:latin typeface="Roboto Mono"/>
                <a:ea typeface="Roboto Mono"/>
                <a:cs typeface="Roboto Mono"/>
                <a:sym typeface="Roboto Mono"/>
              </a:rPr>
              <a:t>       </a:t>
            </a:r>
            <a:r>
              <a:rPr lang="en" sz="600">
                <a:solidFill>
                  <a:srgbClr val="9876AA"/>
                </a:solidFill>
                <a:highlight>
                  <a:srgbClr val="2B2B2B"/>
                </a:highlight>
                <a:latin typeface="Roboto Mono"/>
                <a:ea typeface="Roboto Mono"/>
                <a:cs typeface="Roboto Mono"/>
                <a:sym typeface="Roboto Mono"/>
              </a:rPr>
              <a:t>app</a:t>
            </a:r>
            <a:r>
              <a:rPr lang="en" sz="600">
                <a:solidFill>
                  <a:srgbClr val="BABABA"/>
                </a:solidFill>
                <a:highlight>
                  <a:srgbClr val="2B2B2B"/>
                </a:highlight>
                <a:latin typeface="Roboto Mono"/>
                <a:ea typeface="Roboto Mono"/>
                <a:cs typeface="Roboto Mono"/>
                <a:sym typeface="Roboto Mono"/>
              </a:rPr>
              <a:t>:layout_constraintTop_toTopOf</a:t>
            </a:r>
            <a:r>
              <a:rPr lang="en" sz="600">
                <a:solidFill>
                  <a:srgbClr val="6A8759"/>
                </a:solidFill>
                <a:highlight>
                  <a:srgbClr val="2B2B2B"/>
                </a:highlight>
                <a:latin typeface="Roboto Mono"/>
                <a:ea typeface="Roboto Mono"/>
                <a:cs typeface="Roboto Mono"/>
                <a:sym typeface="Roboto Mono"/>
              </a:rPr>
              <a:t>="parent" </a:t>
            </a:r>
            <a:r>
              <a:rPr lang="en" sz="600">
                <a:solidFill>
                  <a:srgbClr val="E8BF6A"/>
                </a:solidFill>
                <a:highlight>
                  <a:srgbClr val="2B2B2B"/>
                </a:highlight>
                <a:latin typeface="Roboto Mono"/>
                <a:ea typeface="Roboto Mono"/>
                <a:cs typeface="Roboto Mono"/>
                <a:sym typeface="Roboto Mono"/>
              </a:rPr>
              <a:t>/&gt;</a:t>
            </a:r>
            <a:endParaRPr sz="600" dirty="0">
              <a:solidFill>
                <a:srgbClr val="E8BF6A"/>
              </a:solidFill>
              <a:highlight>
                <a:srgbClr val="2B2B2B"/>
              </a:highlight>
              <a:latin typeface="Roboto Mono"/>
              <a:ea typeface="Roboto Mono"/>
              <a:cs typeface="Roboto Mono"/>
              <a:sym typeface="Roboto Mono"/>
            </a:endParaRPr>
          </a:p>
          <a:p>
            <a:pPr marL="0" lvl="0" indent="0" algn="l" rtl="0">
              <a:spcBef>
                <a:spcPts val="0"/>
              </a:spcBef>
              <a:spcAft>
                <a:spcPts val="0"/>
              </a:spcAft>
              <a:buNone/>
            </a:pPr>
            <a:endParaRPr sz="600" dirty="0">
              <a:solidFill>
                <a:srgbClr val="E8BF6A"/>
              </a:solidFill>
              <a:highlight>
                <a:srgbClr val="2B2B2B"/>
              </a:highlight>
              <a:latin typeface="Roboto Mono"/>
              <a:ea typeface="Roboto Mono"/>
              <a:cs typeface="Roboto Mono"/>
              <a:sym typeface="Roboto Mono"/>
            </a:endParaRPr>
          </a:p>
          <a:p>
            <a:pPr marL="0" lvl="0" indent="0" algn="l" rtl="0">
              <a:spcBef>
                <a:spcPts val="0"/>
              </a:spcBef>
              <a:spcAft>
                <a:spcPts val="0"/>
              </a:spcAft>
              <a:buNone/>
            </a:pPr>
            <a:r>
              <a:rPr lang="en" sz="600">
                <a:solidFill>
                  <a:srgbClr val="E8BF6A"/>
                </a:solidFill>
                <a:highlight>
                  <a:srgbClr val="2B2B2B"/>
                </a:highlight>
                <a:latin typeface="Roboto Mono"/>
                <a:ea typeface="Roboto Mono"/>
                <a:cs typeface="Roboto Mono"/>
                <a:sym typeface="Roboto Mono"/>
              </a:rPr>
              <a:t>   &lt;androidx.recyclerview.widget.RecyclerView</a:t>
            </a:r>
            <a:endParaRPr sz="600" dirty="0">
              <a:solidFill>
                <a:srgbClr val="E8BF6A"/>
              </a:solidFill>
              <a:highlight>
                <a:srgbClr val="2B2B2B"/>
              </a:highlight>
              <a:latin typeface="Roboto Mono"/>
              <a:ea typeface="Roboto Mono"/>
              <a:cs typeface="Roboto Mono"/>
              <a:sym typeface="Roboto Mono"/>
            </a:endParaRPr>
          </a:p>
          <a:p>
            <a:pPr marL="0" lvl="0" indent="0" algn="l" rtl="0">
              <a:spcBef>
                <a:spcPts val="0"/>
              </a:spcBef>
              <a:spcAft>
                <a:spcPts val="0"/>
              </a:spcAft>
              <a:buNone/>
            </a:pPr>
            <a:r>
              <a:rPr lang="en" sz="600">
                <a:solidFill>
                  <a:srgbClr val="E8BF6A"/>
                </a:solidFill>
                <a:highlight>
                  <a:srgbClr val="2B2B2B"/>
                </a:highlight>
                <a:latin typeface="Roboto Mono"/>
                <a:ea typeface="Roboto Mono"/>
                <a:cs typeface="Roboto Mono"/>
                <a:sym typeface="Roboto Mono"/>
              </a:rPr>
              <a:t>       </a:t>
            </a:r>
            <a:r>
              <a:rPr lang="en" sz="600">
                <a:solidFill>
                  <a:srgbClr val="9876AA"/>
                </a:solidFill>
                <a:highlight>
                  <a:srgbClr val="2B2B2B"/>
                </a:highlight>
                <a:latin typeface="Roboto Mono"/>
                <a:ea typeface="Roboto Mono"/>
                <a:cs typeface="Roboto Mono"/>
                <a:sym typeface="Roboto Mono"/>
              </a:rPr>
              <a:t>android</a:t>
            </a:r>
            <a:r>
              <a:rPr lang="en" sz="600">
                <a:solidFill>
                  <a:srgbClr val="BABABA"/>
                </a:solidFill>
                <a:highlight>
                  <a:srgbClr val="2B2B2B"/>
                </a:highlight>
                <a:latin typeface="Roboto Mono"/>
                <a:ea typeface="Roboto Mono"/>
                <a:cs typeface="Roboto Mono"/>
                <a:sym typeface="Roboto Mono"/>
              </a:rPr>
              <a:t>:id</a:t>
            </a:r>
            <a:r>
              <a:rPr lang="en" sz="600">
                <a:solidFill>
                  <a:srgbClr val="6A8759"/>
                </a:solidFill>
                <a:highlight>
                  <a:srgbClr val="2B2B2B"/>
                </a:highlight>
                <a:latin typeface="Roboto Mono"/>
                <a:ea typeface="Roboto Mono"/>
                <a:cs typeface="Roboto Mono"/>
                <a:sym typeface="Roboto Mono"/>
              </a:rPr>
              <a:t>="@+id/recyclerView"</a:t>
            </a:r>
            <a:endParaRPr sz="600" dirty="0">
              <a:solidFill>
                <a:srgbClr val="6A8759"/>
              </a:solidFill>
              <a:highlight>
                <a:srgbClr val="2B2B2B"/>
              </a:highlight>
              <a:latin typeface="Roboto Mono"/>
              <a:ea typeface="Roboto Mono"/>
              <a:cs typeface="Roboto Mono"/>
              <a:sym typeface="Roboto Mono"/>
            </a:endParaRPr>
          </a:p>
          <a:p>
            <a:pPr marL="0" lvl="0" indent="0" algn="l" rtl="0">
              <a:spcBef>
                <a:spcPts val="0"/>
              </a:spcBef>
              <a:spcAft>
                <a:spcPts val="0"/>
              </a:spcAft>
              <a:buNone/>
            </a:pPr>
            <a:r>
              <a:rPr lang="en" sz="600">
                <a:solidFill>
                  <a:srgbClr val="6A8759"/>
                </a:solidFill>
                <a:highlight>
                  <a:srgbClr val="2B2B2B"/>
                </a:highlight>
                <a:latin typeface="Roboto Mono"/>
                <a:ea typeface="Roboto Mono"/>
                <a:cs typeface="Roboto Mono"/>
                <a:sym typeface="Roboto Mono"/>
              </a:rPr>
              <a:t>       </a:t>
            </a:r>
            <a:r>
              <a:rPr lang="en" sz="600">
                <a:solidFill>
                  <a:srgbClr val="9876AA"/>
                </a:solidFill>
                <a:highlight>
                  <a:srgbClr val="2B2B2B"/>
                </a:highlight>
                <a:latin typeface="Roboto Mono"/>
                <a:ea typeface="Roboto Mono"/>
                <a:cs typeface="Roboto Mono"/>
                <a:sym typeface="Roboto Mono"/>
              </a:rPr>
              <a:t>android</a:t>
            </a:r>
            <a:r>
              <a:rPr lang="en" sz="600">
                <a:solidFill>
                  <a:srgbClr val="BABABA"/>
                </a:solidFill>
                <a:highlight>
                  <a:srgbClr val="2B2B2B"/>
                </a:highlight>
                <a:latin typeface="Roboto Mono"/>
                <a:ea typeface="Roboto Mono"/>
                <a:cs typeface="Roboto Mono"/>
                <a:sym typeface="Roboto Mono"/>
              </a:rPr>
              <a:t>:layout_width</a:t>
            </a:r>
            <a:r>
              <a:rPr lang="en" sz="600">
                <a:solidFill>
                  <a:srgbClr val="6A8759"/>
                </a:solidFill>
                <a:highlight>
                  <a:srgbClr val="2B2B2B"/>
                </a:highlight>
                <a:latin typeface="Roboto Mono"/>
                <a:ea typeface="Roboto Mono"/>
                <a:cs typeface="Roboto Mono"/>
                <a:sym typeface="Roboto Mono"/>
              </a:rPr>
              <a:t>="0dp"</a:t>
            </a:r>
            <a:endParaRPr sz="600" dirty="0">
              <a:solidFill>
                <a:srgbClr val="6A8759"/>
              </a:solidFill>
              <a:highlight>
                <a:srgbClr val="2B2B2B"/>
              </a:highlight>
              <a:latin typeface="Roboto Mono"/>
              <a:ea typeface="Roboto Mono"/>
              <a:cs typeface="Roboto Mono"/>
              <a:sym typeface="Roboto Mono"/>
            </a:endParaRPr>
          </a:p>
          <a:p>
            <a:pPr marL="0" lvl="0" indent="0" algn="l" rtl="0">
              <a:spcBef>
                <a:spcPts val="0"/>
              </a:spcBef>
              <a:spcAft>
                <a:spcPts val="0"/>
              </a:spcAft>
              <a:buNone/>
            </a:pPr>
            <a:r>
              <a:rPr lang="en" sz="600">
                <a:solidFill>
                  <a:srgbClr val="6A8759"/>
                </a:solidFill>
                <a:highlight>
                  <a:srgbClr val="2B2B2B"/>
                </a:highlight>
                <a:latin typeface="Roboto Mono"/>
                <a:ea typeface="Roboto Mono"/>
                <a:cs typeface="Roboto Mono"/>
                <a:sym typeface="Roboto Mono"/>
              </a:rPr>
              <a:t>       </a:t>
            </a:r>
            <a:r>
              <a:rPr lang="en" sz="600">
                <a:solidFill>
                  <a:srgbClr val="9876AA"/>
                </a:solidFill>
                <a:highlight>
                  <a:srgbClr val="2B2B2B"/>
                </a:highlight>
                <a:latin typeface="Roboto Mono"/>
                <a:ea typeface="Roboto Mono"/>
                <a:cs typeface="Roboto Mono"/>
                <a:sym typeface="Roboto Mono"/>
              </a:rPr>
              <a:t>android</a:t>
            </a:r>
            <a:r>
              <a:rPr lang="en" sz="600">
                <a:solidFill>
                  <a:srgbClr val="BABABA"/>
                </a:solidFill>
                <a:highlight>
                  <a:srgbClr val="2B2B2B"/>
                </a:highlight>
                <a:latin typeface="Roboto Mono"/>
                <a:ea typeface="Roboto Mono"/>
                <a:cs typeface="Roboto Mono"/>
                <a:sym typeface="Roboto Mono"/>
              </a:rPr>
              <a:t>:layout_height</a:t>
            </a:r>
            <a:r>
              <a:rPr lang="en" sz="600">
                <a:solidFill>
                  <a:srgbClr val="6A8759"/>
                </a:solidFill>
                <a:highlight>
                  <a:srgbClr val="2B2B2B"/>
                </a:highlight>
                <a:latin typeface="Roboto Mono"/>
                <a:ea typeface="Roboto Mono"/>
                <a:cs typeface="Roboto Mono"/>
                <a:sym typeface="Roboto Mono"/>
              </a:rPr>
              <a:t>="0dp"</a:t>
            </a:r>
            <a:endParaRPr sz="600" dirty="0">
              <a:solidFill>
                <a:srgbClr val="6A8759"/>
              </a:solidFill>
              <a:highlight>
                <a:srgbClr val="2B2B2B"/>
              </a:highlight>
              <a:latin typeface="Roboto Mono"/>
              <a:ea typeface="Roboto Mono"/>
              <a:cs typeface="Roboto Mono"/>
              <a:sym typeface="Roboto Mono"/>
            </a:endParaRPr>
          </a:p>
          <a:p>
            <a:pPr marL="0" lvl="0" indent="0" algn="l" rtl="0">
              <a:spcBef>
                <a:spcPts val="0"/>
              </a:spcBef>
              <a:spcAft>
                <a:spcPts val="0"/>
              </a:spcAft>
              <a:buNone/>
            </a:pPr>
            <a:r>
              <a:rPr lang="en" sz="600">
                <a:solidFill>
                  <a:srgbClr val="6A8759"/>
                </a:solidFill>
                <a:highlight>
                  <a:srgbClr val="2B2B2B"/>
                </a:highlight>
                <a:latin typeface="Roboto Mono"/>
                <a:ea typeface="Roboto Mono"/>
                <a:cs typeface="Roboto Mono"/>
                <a:sym typeface="Roboto Mono"/>
              </a:rPr>
              <a:t>       </a:t>
            </a:r>
            <a:r>
              <a:rPr lang="en" sz="600">
                <a:solidFill>
                  <a:srgbClr val="9876AA"/>
                </a:solidFill>
                <a:highlight>
                  <a:srgbClr val="2B2B2B"/>
                </a:highlight>
                <a:latin typeface="Roboto Mono"/>
                <a:ea typeface="Roboto Mono"/>
                <a:cs typeface="Roboto Mono"/>
                <a:sym typeface="Roboto Mono"/>
              </a:rPr>
              <a:t>app</a:t>
            </a:r>
            <a:r>
              <a:rPr lang="en" sz="600">
                <a:solidFill>
                  <a:srgbClr val="BABABA"/>
                </a:solidFill>
                <a:highlight>
                  <a:srgbClr val="2B2B2B"/>
                </a:highlight>
                <a:latin typeface="Roboto Mono"/>
                <a:ea typeface="Roboto Mono"/>
                <a:cs typeface="Roboto Mono"/>
                <a:sym typeface="Roboto Mono"/>
              </a:rPr>
              <a:t>:layout_constraintBottom_toBottomOf</a:t>
            </a:r>
            <a:r>
              <a:rPr lang="en" sz="600">
                <a:solidFill>
                  <a:srgbClr val="6A8759"/>
                </a:solidFill>
                <a:highlight>
                  <a:srgbClr val="2B2B2B"/>
                </a:highlight>
                <a:latin typeface="Roboto Mono"/>
                <a:ea typeface="Roboto Mono"/>
                <a:cs typeface="Roboto Mono"/>
                <a:sym typeface="Roboto Mono"/>
              </a:rPr>
              <a:t>="parent"</a:t>
            </a:r>
            <a:endParaRPr sz="600" dirty="0">
              <a:solidFill>
                <a:srgbClr val="6A8759"/>
              </a:solidFill>
              <a:highlight>
                <a:srgbClr val="2B2B2B"/>
              </a:highlight>
              <a:latin typeface="Roboto Mono"/>
              <a:ea typeface="Roboto Mono"/>
              <a:cs typeface="Roboto Mono"/>
              <a:sym typeface="Roboto Mono"/>
            </a:endParaRPr>
          </a:p>
          <a:p>
            <a:pPr marL="0" lvl="0" indent="0" algn="l" rtl="0">
              <a:spcBef>
                <a:spcPts val="0"/>
              </a:spcBef>
              <a:spcAft>
                <a:spcPts val="0"/>
              </a:spcAft>
              <a:buNone/>
            </a:pPr>
            <a:r>
              <a:rPr lang="en" sz="600">
                <a:solidFill>
                  <a:srgbClr val="6A8759"/>
                </a:solidFill>
                <a:highlight>
                  <a:srgbClr val="2B2B2B"/>
                </a:highlight>
                <a:latin typeface="Roboto Mono"/>
                <a:ea typeface="Roboto Mono"/>
                <a:cs typeface="Roboto Mono"/>
                <a:sym typeface="Roboto Mono"/>
              </a:rPr>
              <a:t>       </a:t>
            </a:r>
            <a:r>
              <a:rPr lang="en" sz="600">
                <a:solidFill>
                  <a:srgbClr val="9876AA"/>
                </a:solidFill>
                <a:highlight>
                  <a:srgbClr val="2B2B2B"/>
                </a:highlight>
                <a:latin typeface="Roboto Mono"/>
                <a:ea typeface="Roboto Mono"/>
                <a:cs typeface="Roboto Mono"/>
                <a:sym typeface="Roboto Mono"/>
              </a:rPr>
              <a:t>app</a:t>
            </a:r>
            <a:r>
              <a:rPr lang="en" sz="600">
                <a:solidFill>
                  <a:srgbClr val="BABABA"/>
                </a:solidFill>
                <a:highlight>
                  <a:srgbClr val="2B2B2B"/>
                </a:highlight>
                <a:latin typeface="Roboto Mono"/>
                <a:ea typeface="Roboto Mono"/>
                <a:cs typeface="Roboto Mono"/>
                <a:sym typeface="Roboto Mono"/>
              </a:rPr>
              <a:t>:layout_constraintEnd_toEndOf</a:t>
            </a:r>
            <a:r>
              <a:rPr lang="en" sz="600">
                <a:solidFill>
                  <a:srgbClr val="6A8759"/>
                </a:solidFill>
                <a:highlight>
                  <a:srgbClr val="2B2B2B"/>
                </a:highlight>
                <a:latin typeface="Roboto Mono"/>
                <a:ea typeface="Roboto Mono"/>
                <a:cs typeface="Roboto Mono"/>
                <a:sym typeface="Roboto Mono"/>
              </a:rPr>
              <a:t>="parent"</a:t>
            </a:r>
            <a:endParaRPr sz="600" dirty="0">
              <a:solidFill>
                <a:srgbClr val="6A8759"/>
              </a:solidFill>
              <a:highlight>
                <a:srgbClr val="2B2B2B"/>
              </a:highlight>
              <a:latin typeface="Roboto Mono"/>
              <a:ea typeface="Roboto Mono"/>
              <a:cs typeface="Roboto Mono"/>
              <a:sym typeface="Roboto Mono"/>
            </a:endParaRPr>
          </a:p>
          <a:p>
            <a:pPr marL="0" lvl="0" indent="0" algn="l" rtl="0">
              <a:spcBef>
                <a:spcPts val="0"/>
              </a:spcBef>
              <a:spcAft>
                <a:spcPts val="0"/>
              </a:spcAft>
              <a:buNone/>
            </a:pPr>
            <a:r>
              <a:rPr lang="en" sz="600">
                <a:solidFill>
                  <a:srgbClr val="6A8759"/>
                </a:solidFill>
                <a:highlight>
                  <a:srgbClr val="2B2B2B"/>
                </a:highlight>
                <a:latin typeface="Roboto Mono"/>
                <a:ea typeface="Roboto Mono"/>
                <a:cs typeface="Roboto Mono"/>
                <a:sym typeface="Roboto Mono"/>
              </a:rPr>
              <a:t>       </a:t>
            </a:r>
            <a:r>
              <a:rPr lang="en" sz="600">
                <a:solidFill>
                  <a:srgbClr val="9876AA"/>
                </a:solidFill>
                <a:highlight>
                  <a:srgbClr val="2B2B2B"/>
                </a:highlight>
                <a:latin typeface="Roboto Mono"/>
                <a:ea typeface="Roboto Mono"/>
                <a:cs typeface="Roboto Mono"/>
                <a:sym typeface="Roboto Mono"/>
              </a:rPr>
              <a:t>app</a:t>
            </a:r>
            <a:r>
              <a:rPr lang="en" sz="600">
                <a:solidFill>
                  <a:srgbClr val="BABABA"/>
                </a:solidFill>
                <a:highlight>
                  <a:srgbClr val="2B2B2B"/>
                </a:highlight>
                <a:latin typeface="Roboto Mono"/>
                <a:ea typeface="Roboto Mono"/>
                <a:cs typeface="Roboto Mono"/>
                <a:sym typeface="Roboto Mono"/>
              </a:rPr>
              <a:t>:layout_constraintHorizontal_bias</a:t>
            </a:r>
            <a:r>
              <a:rPr lang="en" sz="600">
                <a:solidFill>
                  <a:srgbClr val="6A8759"/>
                </a:solidFill>
                <a:highlight>
                  <a:srgbClr val="2B2B2B"/>
                </a:highlight>
                <a:latin typeface="Roboto Mono"/>
                <a:ea typeface="Roboto Mono"/>
                <a:cs typeface="Roboto Mono"/>
                <a:sym typeface="Roboto Mono"/>
              </a:rPr>
              <a:t>="0.0"</a:t>
            </a:r>
            <a:endParaRPr sz="600" dirty="0">
              <a:solidFill>
                <a:srgbClr val="6A8759"/>
              </a:solidFill>
              <a:highlight>
                <a:srgbClr val="2B2B2B"/>
              </a:highlight>
              <a:latin typeface="Roboto Mono"/>
              <a:ea typeface="Roboto Mono"/>
              <a:cs typeface="Roboto Mono"/>
              <a:sym typeface="Roboto Mono"/>
            </a:endParaRPr>
          </a:p>
          <a:p>
            <a:pPr marL="0" lvl="0" indent="0" algn="l" rtl="0">
              <a:spcBef>
                <a:spcPts val="0"/>
              </a:spcBef>
              <a:spcAft>
                <a:spcPts val="0"/>
              </a:spcAft>
              <a:buNone/>
            </a:pPr>
            <a:r>
              <a:rPr lang="en" sz="600">
                <a:solidFill>
                  <a:srgbClr val="6A8759"/>
                </a:solidFill>
                <a:highlight>
                  <a:srgbClr val="2B2B2B"/>
                </a:highlight>
                <a:latin typeface="Roboto Mono"/>
                <a:ea typeface="Roboto Mono"/>
                <a:cs typeface="Roboto Mono"/>
                <a:sym typeface="Roboto Mono"/>
              </a:rPr>
              <a:t>       </a:t>
            </a:r>
            <a:r>
              <a:rPr lang="en" sz="600">
                <a:solidFill>
                  <a:srgbClr val="9876AA"/>
                </a:solidFill>
                <a:highlight>
                  <a:srgbClr val="2B2B2B"/>
                </a:highlight>
                <a:latin typeface="Roboto Mono"/>
                <a:ea typeface="Roboto Mono"/>
                <a:cs typeface="Roboto Mono"/>
                <a:sym typeface="Roboto Mono"/>
              </a:rPr>
              <a:t>app</a:t>
            </a:r>
            <a:r>
              <a:rPr lang="en" sz="600">
                <a:solidFill>
                  <a:srgbClr val="BABABA"/>
                </a:solidFill>
                <a:highlight>
                  <a:srgbClr val="2B2B2B"/>
                </a:highlight>
                <a:latin typeface="Roboto Mono"/>
                <a:ea typeface="Roboto Mono"/>
                <a:cs typeface="Roboto Mono"/>
                <a:sym typeface="Roboto Mono"/>
              </a:rPr>
              <a:t>:layout_constraintStart_toStartOf</a:t>
            </a:r>
            <a:r>
              <a:rPr lang="en" sz="600">
                <a:solidFill>
                  <a:srgbClr val="6A8759"/>
                </a:solidFill>
                <a:highlight>
                  <a:srgbClr val="2B2B2B"/>
                </a:highlight>
                <a:latin typeface="Roboto Mono"/>
                <a:ea typeface="Roboto Mono"/>
                <a:cs typeface="Roboto Mono"/>
                <a:sym typeface="Roboto Mono"/>
              </a:rPr>
              <a:t>="parent"</a:t>
            </a:r>
            <a:endParaRPr sz="600" dirty="0">
              <a:solidFill>
                <a:srgbClr val="6A8759"/>
              </a:solidFill>
              <a:highlight>
                <a:srgbClr val="2B2B2B"/>
              </a:highlight>
              <a:latin typeface="Roboto Mono"/>
              <a:ea typeface="Roboto Mono"/>
              <a:cs typeface="Roboto Mono"/>
              <a:sym typeface="Roboto Mono"/>
            </a:endParaRPr>
          </a:p>
          <a:p>
            <a:pPr marL="0" lvl="0" indent="0" algn="l" rtl="0">
              <a:spcBef>
                <a:spcPts val="0"/>
              </a:spcBef>
              <a:spcAft>
                <a:spcPts val="0"/>
              </a:spcAft>
              <a:buNone/>
            </a:pPr>
            <a:r>
              <a:rPr lang="en" sz="600">
                <a:solidFill>
                  <a:srgbClr val="6A8759"/>
                </a:solidFill>
                <a:highlight>
                  <a:srgbClr val="2B2B2B"/>
                </a:highlight>
                <a:latin typeface="Roboto Mono"/>
                <a:ea typeface="Roboto Mono"/>
                <a:cs typeface="Roboto Mono"/>
                <a:sym typeface="Roboto Mono"/>
              </a:rPr>
              <a:t>       </a:t>
            </a:r>
            <a:r>
              <a:rPr lang="en" sz="600">
                <a:solidFill>
                  <a:srgbClr val="9876AA"/>
                </a:solidFill>
                <a:highlight>
                  <a:srgbClr val="2B2B2B"/>
                </a:highlight>
                <a:latin typeface="Roboto Mono"/>
                <a:ea typeface="Roboto Mono"/>
                <a:cs typeface="Roboto Mono"/>
                <a:sym typeface="Roboto Mono"/>
              </a:rPr>
              <a:t>app</a:t>
            </a:r>
            <a:r>
              <a:rPr lang="en" sz="600">
                <a:solidFill>
                  <a:srgbClr val="BABABA"/>
                </a:solidFill>
                <a:highlight>
                  <a:srgbClr val="2B2B2B"/>
                </a:highlight>
                <a:latin typeface="Roboto Mono"/>
                <a:ea typeface="Roboto Mono"/>
                <a:cs typeface="Roboto Mono"/>
                <a:sym typeface="Roboto Mono"/>
              </a:rPr>
              <a:t>:layout_constraintTop_toBottomOf</a:t>
            </a:r>
            <a:r>
              <a:rPr lang="en" sz="600">
                <a:solidFill>
                  <a:srgbClr val="6A8759"/>
                </a:solidFill>
                <a:highlight>
                  <a:srgbClr val="2B2B2B"/>
                </a:highlight>
                <a:latin typeface="Roboto Mono"/>
                <a:ea typeface="Roboto Mono"/>
                <a:cs typeface="Roboto Mono"/>
                <a:sym typeface="Roboto Mono"/>
              </a:rPr>
              <a:t>="@+id/editText" </a:t>
            </a:r>
            <a:r>
              <a:rPr lang="en" sz="600">
                <a:solidFill>
                  <a:srgbClr val="E8BF6A"/>
                </a:solidFill>
                <a:highlight>
                  <a:srgbClr val="2B2B2B"/>
                </a:highlight>
                <a:latin typeface="Roboto Mono"/>
                <a:ea typeface="Roboto Mono"/>
                <a:cs typeface="Roboto Mono"/>
                <a:sym typeface="Roboto Mono"/>
              </a:rPr>
              <a:t>/&gt;</a:t>
            </a:r>
            <a:endParaRPr sz="600" dirty="0">
              <a:solidFill>
                <a:srgbClr val="E8BF6A"/>
              </a:solidFill>
              <a:highlight>
                <a:srgbClr val="2B2B2B"/>
              </a:highlight>
              <a:latin typeface="Roboto Mono"/>
              <a:ea typeface="Roboto Mono"/>
              <a:cs typeface="Roboto Mono"/>
              <a:sym typeface="Roboto Mono"/>
            </a:endParaRPr>
          </a:p>
          <a:p>
            <a:pPr marL="0" lvl="0" indent="0" algn="l" rtl="0">
              <a:spcBef>
                <a:spcPts val="0"/>
              </a:spcBef>
              <a:spcAft>
                <a:spcPts val="0"/>
              </a:spcAft>
              <a:buNone/>
            </a:pPr>
            <a:endParaRPr sz="600" dirty="0">
              <a:solidFill>
                <a:srgbClr val="E8BF6A"/>
              </a:solidFill>
              <a:highlight>
                <a:srgbClr val="2B2B2B"/>
              </a:highlight>
              <a:latin typeface="Roboto Mono"/>
              <a:ea typeface="Roboto Mono"/>
              <a:cs typeface="Roboto Mono"/>
              <a:sym typeface="Roboto Mono"/>
            </a:endParaRPr>
          </a:p>
          <a:p>
            <a:pPr marL="0" lvl="0" indent="0" algn="l" rtl="0">
              <a:spcBef>
                <a:spcPts val="0"/>
              </a:spcBef>
              <a:spcAft>
                <a:spcPts val="0"/>
              </a:spcAft>
              <a:buNone/>
            </a:pPr>
            <a:r>
              <a:rPr lang="en" sz="600">
                <a:solidFill>
                  <a:srgbClr val="E8BF6A"/>
                </a:solidFill>
                <a:highlight>
                  <a:srgbClr val="2B2B2B"/>
                </a:highlight>
                <a:latin typeface="Roboto Mono"/>
                <a:ea typeface="Roboto Mono"/>
                <a:cs typeface="Roboto Mono"/>
                <a:sym typeface="Roboto Mono"/>
              </a:rPr>
              <a:t>   &lt;com.google.android.material.floatingactionbutton.FloatingActionButton</a:t>
            </a:r>
            <a:endParaRPr sz="600" dirty="0">
              <a:solidFill>
                <a:srgbClr val="E8BF6A"/>
              </a:solidFill>
              <a:highlight>
                <a:srgbClr val="2B2B2B"/>
              </a:highlight>
              <a:latin typeface="Roboto Mono"/>
              <a:ea typeface="Roboto Mono"/>
              <a:cs typeface="Roboto Mono"/>
              <a:sym typeface="Roboto Mono"/>
            </a:endParaRPr>
          </a:p>
          <a:p>
            <a:pPr marL="0" lvl="0" indent="0" algn="l" rtl="0">
              <a:spcBef>
                <a:spcPts val="0"/>
              </a:spcBef>
              <a:spcAft>
                <a:spcPts val="0"/>
              </a:spcAft>
              <a:buNone/>
            </a:pPr>
            <a:r>
              <a:rPr lang="en" sz="600">
                <a:solidFill>
                  <a:srgbClr val="E8BF6A"/>
                </a:solidFill>
                <a:highlight>
                  <a:srgbClr val="2B2B2B"/>
                </a:highlight>
                <a:latin typeface="Roboto Mono"/>
                <a:ea typeface="Roboto Mono"/>
                <a:cs typeface="Roboto Mono"/>
                <a:sym typeface="Roboto Mono"/>
              </a:rPr>
              <a:t>       </a:t>
            </a:r>
            <a:r>
              <a:rPr lang="en" sz="600">
                <a:solidFill>
                  <a:srgbClr val="9876AA"/>
                </a:solidFill>
                <a:highlight>
                  <a:srgbClr val="2B2B2B"/>
                </a:highlight>
                <a:latin typeface="Roboto Mono"/>
                <a:ea typeface="Roboto Mono"/>
                <a:cs typeface="Roboto Mono"/>
                <a:sym typeface="Roboto Mono"/>
              </a:rPr>
              <a:t>android</a:t>
            </a:r>
            <a:r>
              <a:rPr lang="en" sz="600">
                <a:solidFill>
                  <a:srgbClr val="BABABA"/>
                </a:solidFill>
                <a:highlight>
                  <a:srgbClr val="2B2B2B"/>
                </a:highlight>
                <a:latin typeface="Roboto Mono"/>
                <a:ea typeface="Roboto Mono"/>
                <a:cs typeface="Roboto Mono"/>
                <a:sym typeface="Roboto Mono"/>
              </a:rPr>
              <a:t>:id</a:t>
            </a:r>
            <a:r>
              <a:rPr lang="en" sz="600">
                <a:solidFill>
                  <a:srgbClr val="6A8759"/>
                </a:solidFill>
                <a:highlight>
                  <a:srgbClr val="2B2B2B"/>
                </a:highlight>
                <a:latin typeface="Roboto Mono"/>
                <a:ea typeface="Roboto Mono"/>
                <a:cs typeface="Roboto Mono"/>
                <a:sym typeface="Roboto Mono"/>
              </a:rPr>
              <a:t>="@+id/add_tweet"</a:t>
            </a:r>
            <a:endParaRPr sz="600" dirty="0">
              <a:solidFill>
                <a:srgbClr val="6A8759"/>
              </a:solidFill>
              <a:highlight>
                <a:srgbClr val="2B2B2B"/>
              </a:highlight>
              <a:latin typeface="Roboto Mono"/>
              <a:ea typeface="Roboto Mono"/>
              <a:cs typeface="Roboto Mono"/>
              <a:sym typeface="Roboto Mono"/>
            </a:endParaRPr>
          </a:p>
          <a:p>
            <a:pPr marL="0" lvl="0" indent="0" algn="l" rtl="0">
              <a:spcBef>
                <a:spcPts val="0"/>
              </a:spcBef>
              <a:spcAft>
                <a:spcPts val="0"/>
              </a:spcAft>
              <a:buNone/>
            </a:pPr>
            <a:r>
              <a:rPr lang="en" sz="600">
                <a:solidFill>
                  <a:srgbClr val="6A8759"/>
                </a:solidFill>
                <a:highlight>
                  <a:srgbClr val="2B2B2B"/>
                </a:highlight>
                <a:latin typeface="Roboto Mono"/>
                <a:ea typeface="Roboto Mono"/>
                <a:cs typeface="Roboto Mono"/>
                <a:sym typeface="Roboto Mono"/>
              </a:rPr>
              <a:t>       </a:t>
            </a:r>
            <a:r>
              <a:rPr lang="en" sz="600">
                <a:solidFill>
                  <a:srgbClr val="9876AA"/>
                </a:solidFill>
                <a:highlight>
                  <a:srgbClr val="2B2B2B"/>
                </a:highlight>
                <a:latin typeface="Roboto Mono"/>
                <a:ea typeface="Roboto Mono"/>
                <a:cs typeface="Roboto Mono"/>
                <a:sym typeface="Roboto Mono"/>
              </a:rPr>
              <a:t>android</a:t>
            </a:r>
            <a:r>
              <a:rPr lang="en" sz="600">
                <a:solidFill>
                  <a:srgbClr val="BABABA"/>
                </a:solidFill>
                <a:highlight>
                  <a:srgbClr val="2B2B2B"/>
                </a:highlight>
                <a:latin typeface="Roboto Mono"/>
                <a:ea typeface="Roboto Mono"/>
                <a:cs typeface="Roboto Mono"/>
                <a:sym typeface="Roboto Mono"/>
              </a:rPr>
              <a:t>:layout_width</a:t>
            </a:r>
            <a:r>
              <a:rPr lang="en" sz="600">
                <a:solidFill>
                  <a:srgbClr val="6A8759"/>
                </a:solidFill>
                <a:highlight>
                  <a:srgbClr val="2B2B2B"/>
                </a:highlight>
                <a:latin typeface="Roboto Mono"/>
                <a:ea typeface="Roboto Mono"/>
                <a:cs typeface="Roboto Mono"/>
                <a:sym typeface="Roboto Mono"/>
              </a:rPr>
              <a:t>="wrap_content"</a:t>
            </a:r>
            <a:endParaRPr sz="600" dirty="0">
              <a:solidFill>
                <a:srgbClr val="6A8759"/>
              </a:solidFill>
              <a:highlight>
                <a:srgbClr val="2B2B2B"/>
              </a:highlight>
              <a:latin typeface="Roboto Mono"/>
              <a:ea typeface="Roboto Mono"/>
              <a:cs typeface="Roboto Mono"/>
              <a:sym typeface="Roboto Mono"/>
            </a:endParaRPr>
          </a:p>
          <a:p>
            <a:pPr marL="0" lvl="0" indent="0" algn="l" rtl="0">
              <a:spcBef>
                <a:spcPts val="0"/>
              </a:spcBef>
              <a:spcAft>
                <a:spcPts val="0"/>
              </a:spcAft>
              <a:buNone/>
            </a:pPr>
            <a:r>
              <a:rPr lang="en" sz="600">
                <a:solidFill>
                  <a:srgbClr val="6A8759"/>
                </a:solidFill>
                <a:highlight>
                  <a:srgbClr val="2B2B2B"/>
                </a:highlight>
                <a:latin typeface="Roboto Mono"/>
                <a:ea typeface="Roboto Mono"/>
                <a:cs typeface="Roboto Mono"/>
                <a:sym typeface="Roboto Mono"/>
              </a:rPr>
              <a:t>       </a:t>
            </a:r>
            <a:r>
              <a:rPr lang="en" sz="600">
                <a:solidFill>
                  <a:srgbClr val="9876AA"/>
                </a:solidFill>
                <a:highlight>
                  <a:srgbClr val="2B2B2B"/>
                </a:highlight>
                <a:latin typeface="Roboto Mono"/>
                <a:ea typeface="Roboto Mono"/>
                <a:cs typeface="Roboto Mono"/>
                <a:sym typeface="Roboto Mono"/>
              </a:rPr>
              <a:t>android</a:t>
            </a:r>
            <a:r>
              <a:rPr lang="en" sz="600">
                <a:solidFill>
                  <a:srgbClr val="BABABA"/>
                </a:solidFill>
                <a:highlight>
                  <a:srgbClr val="2B2B2B"/>
                </a:highlight>
                <a:latin typeface="Roboto Mono"/>
                <a:ea typeface="Roboto Mono"/>
                <a:cs typeface="Roboto Mono"/>
                <a:sym typeface="Roboto Mono"/>
              </a:rPr>
              <a:t>:layout_height</a:t>
            </a:r>
            <a:r>
              <a:rPr lang="en" sz="600">
                <a:solidFill>
                  <a:srgbClr val="6A8759"/>
                </a:solidFill>
                <a:highlight>
                  <a:srgbClr val="2B2B2B"/>
                </a:highlight>
                <a:latin typeface="Roboto Mono"/>
                <a:ea typeface="Roboto Mono"/>
                <a:cs typeface="Roboto Mono"/>
                <a:sym typeface="Roboto Mono"/>
              </a:rPr>
              <a:t>="wrap_content"</a:t>
            </a:r>
            <a:endParaRPr sz="600" dirty="0">
              <a:solidFill>
                <a:srgbClr val="6A8759"/>
              </a:solidFill>
              <a:highlight>
                <a:srgbClr val="2B2B2B"/>
              </a:highlight>
              <a:latin typeface="Roboto Mono"/>
              <a:ea typeface="Roboto Mono"/>
              <a:cs typeface="Roboto Mono"/>
              <a:sym typeface="Roboto Mono"/>
            </a:endParaRPr>
          </a:p>
          <a:p>
            <a:pPr marL="0" lvl="0" indent="0" algn="l" rtl="0">
              <a:spcBef>
                <a:spcPts val="0"/>
              </a:spcBef>
              <a:spcAft>
                <a:spcPts val="0"/>
              </a:spcAft>
              <a:buNone/>
            </a:pPr>
            <a:r>
              <a:rPr lang="en" sz="600">
                <a:solidFill>
                  <a:srgbClr val="6A8759"/>
                </a:solidFill>
                <a:highlight>
                  <a:srgbClr val="2B2B2B"/>
                </a:highlight>
                <a:latin typeface="Roboto Mono"/>
                <a:ea typeface="Roboto Mono"/>
                <a:cs typeface="Roboto Mono"/>
                <a:sym typeface="Roboto Mono"/>
              </a:rPr>
              <a:t>       </a:t>
            </a:r>
            <a:r>
              <a:rPr lang="en" sz="600">
                <a:solidFill>
                  <a:srgbClr val="9876AA"/>
                </a:solidFill>
                <a:highlight>
                  <a:srgbClr val="2B2B2B"/>
                </a:highlight>
                <a:latin typeface="Roboto Mono"/>
                <a:ea typeface="Roboto Mono"/>
                <a:cs typeface="Roboto Mono"/>
                <a:sym typeface="Roboto Mono"/>
              </a:rPr>
              <a:t>android</a:t>
            </a:r>
            <a:r>
              <a:rPr lang="en" sz="600">
                <a:solidFill>
                  <a:srgbClr val="BABABA"/>
                </a:solidFill>
                <a:highlight>
                  <a:srgbClr val="2B2B2B"/>
                </a:highlight>
                <a:latin typeface="Roboto Mono"/>
                <a:ea typeface="Roboto Mono"/>
                <a:cs typeface="Roboto Mono"/>
                <a:sym typeface="Roboto Mono"/>
              </a:rPr>
              <a:t>:layout_margin</a:t>
            </a:r>
            <a:r>
              <a:rPr lang="en" sz="600">
                <a:solidFill>
                  <a:srgbClr val="6A8759"/>
                </a:solidFill>
                <a:highlight>
                  <a:srgbClr val="2B2B2B"/>
                </a:highlight>
                <a:latin typeface="Roboto Mono"/>
                <a:ea typeface="Roboto Mono"/>
                <a:cs typeface="Roboto Mono"/>
                <a:sym typeface="Roboto Mono"/>
              </a:rPr>
              <a:t>="8dp"</a:t>
            </a:r>
            <a:endParaRPr sz="600" dirty="0">
              <a:solidFill>
                <a:srgbClr val="6A8759"/>
              </a:solidFill>
              <a:highlight>
                <a:srgbClr val="2B2B2B"/>
              </a:highlight>
              <a:latin typeface="Roboto Mono"/>
              <a:ea typeface="Roboto Mono"/>
              <a:cs typeface="Roboto Mono"/>
              <a:sym typeface="Roboto Mono"/>
            </a:endParaRPr>
          </a:p>
          <a:p>
            <a:pPr marL="0" lvl="0" indent="0" algn="l" rtl="0">
              <a:spcBef>
                <a:spcPts val="0"/>
              </a:spcBef>
              <a:spcAft>
                <a:spcPts val="0"/>
              </a:spcAft>
              <a:buNone/>
            </a:pPr>
            <a:r>
              <a:rPr lang="en" sz="600">
                <a:solidFill>
                  <a:srgbClr val="6A8759"/>
                </a:solidFill>
                <a:highlight>
                  <a:srgbClr val="2B2B2B"/>
                </a:highlight>
                <a:latin typeface="Roboto Mono"/>
                <a:ea typeface="Roboto Mono"/>
                <a:cs typeface="Roboto Mono"/>
                <a:sym typeface="Roboto Mono"/>
              </a:rPr>
              <a:t>       </a:t>
            </a:r>
            <a:r>
              <a:rPr lang="en" sz="600">
                <a:solidFill>
                  <a:srgbClr val="9876AA"/>
                </a:solidFill>
                <a:highlight>
                  <a:srgbClr val="2B2B2B"/>
                </a:highlight>
                <a:latin typeface="Roboto Mono"/>
                <a:ea typeface="Roboto Mono"/>
                <a:cs typeface="Roboto Mono"/>
                <a:sym typeface="Roboto Mono"/>
              </a:rPr>
              <a:t>android</a:t>
            </a:r>
            <a:r>
              <a:rPr lang="en" sz="600">
                <a:solidFill>
                  <a:srgbClr val="BABABA"/>
                </a:solidFill>
                <a:highlight>
                  <a:srgbClr val="2B2B2B"/>
                </a:highlight>
                <a:latin typeface="Roboto Mono"/>
                <a:ea typeface="Roboto Mono"/>
                <a:cs typeface="Roboto Mono"/>
                <a:sym typeface="Roboto Mono"/>
              </a:rPr>
              <a:t>:clickable</a:t>
            </a:r>
            <a:r>
              <a:rPr lang="en" sz="600">
                <a:solidFill>
                  <a:srgbClr val="6A8759"/>
                </a:solidFill>
                <a:highlight>
                  <a:srgbClr val="2B2B2B"/>
                </a:highlight>
                <a:latin typeface="Roboto Mono"/>
                <a:ea typeface="Roboto Mono"/>
                <a:cs typeface="Roboto Mono"/>
                <a:sym typeface="Roboto Mono"/>
              </a:rPr>
              <a:t>="true"</a:t>
            </a:r>
            <a:endParaRPr sz="600" dirty="0">
              <a:solidFill>
                <a:srgbClr val="6A8759"/>
              </a:solidFill>
              <a:highlight>
                <a:srgbClr val="2B2B2B"/>
              </a:highlight>
              <a:latin typeface="Roboto Mono"/>
              <a:ea typeface="Roboto Mono"/>
              <a:cs typeface="Roboto Mono"/>
              <a:sym typeface="Roboto Mono"/>
            </a:endParaRPr>
          </a:p>
          <a:p>
            <a:pPr marL="0" lvl="0" indent="0" algn="l" rtl="0">
              <a:spcBef>
                <a:spcPts val="0"/>
              </a:spcBef>
              <a:spcAft>
                <a:spcPts val="0"/>
              </a:spcAft>
              <a:buNone/>
            </a:pPr>
            <a:r>
              <a:rPr lang="en" sz="600">
                <a:solidFill>
                  <a:srgbClr val="6A8759"/>
                </a:solidFill>
                <a:highlight>
                  <a:srgbClr val="2B2B2B"/>
                </a:highlight>
                <a:latin typeface="Roboto Mono"/>
                <a:ea typeface="Roboto Mono"/>
                <a:cs typeface="Roboto Mono"/>
                <a:sym typeface="Roboto Mono"/>
              </a:rPr>
              <a:t>       </a:t>
            </a:r>
            <a:r>
              <a:rPr lang="en" sz="600">
                <a:solidFill>
                  <a:srgbClr val="9876AA"/>
                </a:solidFill>
                <a:highlight>
                  <a:srgbClr val="2B2B2B"/>
                </a:highlight>
                <a:latin typeface="Roboto Mono"/>
                <a:ea typeface="Roboto Mono"/>
                <a:cs typeface="Roboto Mono"/>
                <a:sym typeface="Roboto Mono"/>
              </a:rPr>
              <a:t>app</a:t>
            </a:r>
            <a:r>
              <a:rPr lang="en" sz="600">
                <a:solidFill>
                  <a:srgbClr val="BABABA"/>
                </a:solidFill>
                <a:highlight>
                  <a:srgbClr val="2B2B2B"/>
                </a:highlight>
                <a:latin typeface="Roboto Mono"/>
                <a:ea typeface="Roboto Mono"/>
                <a:cs typeface="Roboto Mono"/>
                <a:sym typeface="Roboto Mono"/>
              </a:rPr>
              <a:t>:layout_constraintBottom_toBottomOf</a:t>
            </a:r>
            <a:r>
              <a:rPr lang="en" sz="600">
                <a:solidFill>
                  <a:srgbClr val="6A8759"/>
                </a:solidFill>
                <a:highlight>
                  <a:srgbClr val="2B2B2B"/>
                </a:highlight>
                <a:latin typeface="Roboto Mono"/>
                <a:ea typeface="Roboto Mono"/>
                <a:cs typeface="Roboto Mono"/>
                <a:sym typeface="Roboto Mono"/>
              </a:rPr>
              <a:t>="parent"</a:t>
            </a:r>
            <a:endParaRPr sz="600" dirty="0">
              <a:solidFill>
                <a:srgbClr val="6A8759"/>
              </a:solidFill>
              <a:highlight>
                <a:srgbClr val="2B2B2B"/>
              </a:highlight>
              <a:latin typeface="Roboto Mono"/>
              <a:ea typeface="Roboto Mono"/>
              <a:cs typeface="Roboto Mono"/>
              <a:sym typeface="Roboto Mono"/>
            </a:endParaRPr>
          </a:p>
          <a:p>
            <a:pPr marL="0" lvl="0" indent="0" algn="l" rtl="0">
              <a:spcBef>
                <a:spcPts val="0"/>
              </a:spcBef>
              <a:spcAft>
                <a:spcPts val="0"/>
              </a:spcAft>
              <a:buNone/>
            </a:pPr>
            <a:r>
              <a:rPr lang="en" sz="600">
                <a:solidFill>
                  <a:srgbClr val="6A8759"/>
                </a:solidFill>
                <a:highlight>
                  <a:srgbClr val="2B2B2B"/>
                </a:highlight>
                <a:latin typeface="Roboto Mono"/>
                <a:ea typeface="Roboto Mono"/>
                <a:cs typeface="Roboto Mono"/>
                <a:sym typeface="Roboto Mono"/>
              </a:rPr>
              <a:t>       </a:t>
            </a:r>
            <a:r>
              <a:rPr lang="en" sz="600">
                <a:solidFill>
                  <a:srgbClr val="9876AA"/>
                </a:solidFill>
                <a:highlight>
                  <a:srgbClr val="2B2B2B"/>
                </a:highlight>
                <a:latin typeface="Roboto Mono"/>
                <a:ea typeface="Roboto Mono"/>
                <a:cs typeface="Roboto Mono"/>
                <a:sym typeface="Roboto Mono"/>
              </a:rPr>
              <a:t>app</a:t>
            </a:r>
            <a:r>
              <a:rPr lang="en" sz="600">
                <a:solidFill>
                  <a:srgbClr val="BABABA"/>
                </a:solidFill>
                <a:highlight>
                  <a:srgbClr val="2B2B2B"/>
                </a:highlight>
                <a:latin typeface="Roboto Mono"/>
                <a:ea typeface="Roboto Mono"/>
                <a:cs typeface="Roboto Mono"/>
                <a:sym typeface="Roboto Mono"/>
              </a:rPr>
              <a:t>:layout_constraintEnd_toEndOf</a:t>
            </a:r>
            <a:r>
              <a:rPr lang="en" sz="600">
                <a:solidFill>
                  <a:srgbClr val="6A8759"/>
                </a:solidFill>
                <a:highlight>
                  <a:srgbClr val="2B2B2B"/>
                </a:highlight>
                <a:latin typeface="Roboto Mono"/>
                <a:ea typeface="Roboto Mono"/>
                <a:cs typeface="Roboto Mono"/>
                <a:sym typeface="Roboto Mono"/>
              </a:rPr>
              <a:t>="parent"</a:t>
            </a:r>
            <a:endParaRPr sz="600" dirty="0">
              <a:solidFill>
                <a:srgbClr val="6A8759"/>
              </a:solidFill>
              <a:highlight>
                <a:srgbClr val="2B2B2B"/>
              </a:highlight>
              <a:latin typeface="Roboto Mono"/>
              <a:ea typeface="Roboto Mono"/>
              <a:cs typeface="Roboto Mono"/>
              <a:sym typeface="Roboto Mono"/>
            </a:endParaRPr>
          </a:p>
          <a:p>
            <a:pPr marL="0" lvl="0" indent="0" algn="l" rtl="0">
              <a:spcBef>
                <a:spcPts val="0"/>
              </a:spcBef>
              <a:spcAft>
                <a:spcPts val="0"/>
              </a:spcAft>
              <a:buNone/>
            </a:pPr>
            <a:r>
              <a:rPr lang="en" sz="600">
                <a:solidFill>
                  <a:srgbClr val="6A8759"/>
                </a:solidFill>
                <a:highlight>
                  <a:srgbClr val="2B2B2B"/>
                </a:highlight>
                <a:latin typeface="Roboto Mono"/>
                <a:ea typeface="Roboto Mono"/>
                <a:cs typeface="Roboto Mono"/>
                <a:sym typeface="Roboto Mono"/>
              </a:rPr>
              <a:t>       </a:t>
            </a:r>
            <a:r>
              <a:rPr lang="en" sz="600">
                <a:solidFill>
                  <a:srgbClr val="9876AA"/>
                </a:solidFill>
                <a:highlight>
                  <a:srgbClr val="2B2B2B"/>
                </a:highlight>
                <a:latin typeface="Roboto Mono"/>
                <a:ea typeface="Roboto Mono"/>
                <a:cs typeface="Roboto Mono"/>
                <a:sym typeface="Roboto Mono"/>
              </a:rPr>
              <a:t>app</a:t>
            </a:r>
            <a:r>
              <a:rPr lang="en" sz="600">
                <a:solidFill>
                  <a:srgbClr val="BABABA"/>
                </a:solidFill>
                <a:highlight>
                  <a:srgbClr val="2B2B2B"/>
                </a:highlight>
                <a:latin typeface="Roboto Mono"/>
                <a:ea typeface="Roboto Mono"/>
                <a:cs typeface="Roboto Mono"/>
                <a:sym typeface="Roboto Mono"/>
              </a:rPr>
              <a:t>:srcCompat</a:t>
            </a:r>
            <a:r>
              <a:rPr lang="en" sz="600">
                <a:solidFill>
                  <a:srgbClr val="6A8759"/>
                </a:solidFill>
                <a:highlight>
                  <a:srgbClr val="2B2B2B"/>
                </a:highlight>
                <a:latin typeface="Roboto Mono"/>
                <a:ea typeface="Roboto Mono"/>
                <a:cs typeface="Roboto Mono"/>
                <a:sym typeface="Roboto Mono"/>
              </a:rPr>
              <a:t>="@drawable/ic_add_white"</a:t>
            </a:r>
            <a:endParaRPr sz="600" dirty="0">
              <a:solidFill>
                <a:srgbClr val="6A8759"/>
              </a:solidFill>
              <a:highlight>
                <a:srgbClr val="2B2B2B"/>
              </a:highlight>
              <a:latin typeface="Roboto Mono"/>
              <a:ea typeface="Roboto Mono"/>
              <a:cs typeface="Roboto Mono"/>
              <a:sym typeface="Roboto Mono"/>
            </a:endParaRPr>
          </a:p>
          <a:p>
            <a:pPr marL="0" lvl="0" indent="0" algn="l" rtl="0">
              <a:spcBef>
                <a:spcPts val="0"/>
              </a:spcBef>
              <a:spcAft>
                <a:spcPts val="0"/>
              </a:spcAft>
              <a:buNone/>
            </a:pPr>
            <a:r>
              <a:rPr lang="en" sz="600">
                <a:solidFill>
                  <a:srgbClr val="6A8759"/>
                </a:solidFill>
                <a:highlight>
                  <a:srgbClr val="2B2B2B"/>
                </a:highlight>
                <a:latin typeface="Roboto Mono"/>
                <a:ea typeface="Roboto Mono"/>
                <a:cs typeface="Roboto Mono"/>
                <a:sym typeface="Roboto Mono"/>
              </a:rPr>
              <a:t>       </a:t>
            </a:r>
            <a:r>
              <a:rPr lang="en" sz="600">
                <a:solidFill>
                  <a:srgbClr val="9876AA"/>
                </a:solidFill>
                <a:highlight>
                  <a:srgbClr val="2B2B2B"/>
                </a:highlight>
                <a:latin typeface="Roboto Mono"/>
                <a:ea typeface="Roboto Mono"/>
                <a:cs typeface="Roboto Mono"/>
                <a:sym typeface="Roboto Mono"/>
              </a:rPr>
              <a:t>app</a:t>
            </a:r>
            <a:r>
              <a:rPr lang="en" sz="600">
                <a:solidFill>
                  <a:srgbClr val="BABABA"/>
                </a:solidFill>
                <a:highlight>
                  <a:srgbClr val="2B2B2B"/>
                </a:highlight>
                <a:latin typeface="Roboto Mono"/>
                <a:ea typeface="Roboto Mono"/>
                <a:cs typeface="Roboto Mono"/>
                <a:sym typeface="Roboto Mono"/>
              </a:rPr>
              <a:t>:useCompatPadding</a:t>
            </a:r>
            <a:r>
              <a:rPr lang="en" sz="600">
                <a:solidFill>
                  <a:srgbClr val="6A8759"/>
                </a:solidFill>
                <a:highlight>
                  <a:srgbClr val="2B2B2B"/>
                </a:highlight>
                <a:latin typeface="Roboto Mono"/>
                <a:ea typeface="Roboto Mono"/>
                <a:cs typeface="Roboto Mono"/>
                <a:sym typeface="Roboto Mono"/>
              </a:rPr>
              <a:t>="true" </a:t>
            </a:r>
            <a:r>
              <a:rPr lang="en" sz="600">
                <a:solidFill>
                  <a:srgbClr val="E8BF6A"/>
                </a:solidFill>
                <a:highlight>
                  <a:srgbClr val="2B2B2B"/>
                </a:highlight>
                <a:latin typeface="Roboto Mono"/>
                <a:ea typeface="Roboto Mono"/>
                <a:cs typeface="Roboto Mono"/>
                <a:sym typeface="Roboto Mono"/>
              </a:rPr>
              <a:t>/&gt;</a:t>
            </a:r>
            <a:endParaRPr sz="600" dirty="0">
              <a:solidFill>
                <a:srgbClr val="E8BF6A"/>
              </a:solidFill>
              <a:highlight>
                <a:srgbClr val="2B2B2B"/>
              </a:highlight>
              <a:latin typeface="Roboto Mono"/>
              <a:ea typeface="Roboto Mono"/>
              <a:cs typeface="Roboto Mono"/>
              <a:sym typeface="Roboto Mono"/>
            </a:endParaRPr>
          </a:p>
          <a:p>
            <a:pPr marL="0" lvl="0" indent="0" algn="l" rtl="0">
              <a:spcBef>
                <a:spcPts val="0"/>
              </a:spcBef>
              <a:spcAft>
                <a:spcPts val="0"/>
              </a:spcAft>
              <a:buNone/>
            </a:pPr>
            <a:r>
              <a:rPr lang="en" sz="600">
                <a:solidFill>
                  <a:srgbClr val="E8BF6A"/>
                </a:solidFill>
                <a:highlight>
                  <a:srgbClr val="2B2B2B"/>
                </a:highlight>
                <a:latin typeface="Roboto Mono"/>
                <a:ea typeface="Roboto Mono"/>
                <a:cs typeface="Roboto Mono"/>
                <a:sym typeface="Roboto Mono"/>
              </a:rPr>
              <a:t>  </a:t>
            </a:r>
            <a:endParaRPr sz="600" dirty="0">
              <a:solidFill>
                <a:srgbClr val="E8BF6A"/>
              </a:solidFill>
              <a:highlight>
                <a:srgbClr val="2B2B2B"/>
              </a:highlight>
              <a:latin typeface="Roboto Mono"/>
              <a:ea typeface="Roboto Mono"/>
              <a:cs typeface="Roboto Mono"/>
              <a:sym typeface="Roboto Mono"/>
            </a:endParaRPr>
          </a:p>
          <a:p>
            <a:pPr marL="0" lvl="0" indent="0" algn="l" rtl="0">
              <a:spcBef>
                <a:spcPts val="0"/>
              </a:spcBef>
              <a:spcAft>
                <a:spcPts val="0"/>
              </a:spcAft>
              <a:buNone/>
            </a:pPr>
            <a:r>
              <a:rPr lang="en" sz="600">
                <a:solidFill>
                  <a:srgbClr val="E8BF6A"/>
                </a:solidFill>
                <a:highlight>
                  <a:srgbClr val="2B2B2B"/>
                </a:highlight>
                <a:latin typeface="Roboto Mono"/>
                <a:ea typeface="Roboto Mono"/>
                <a:cs typeface="Roboto Mono"/>
                <a:sym typeface="Roboto Mono"/>
              </a:rPr>
              <a:t>&lt;/androidx.constraintlayout.widget.ConstraintLayout&gt;</a:t>
            </a:r>
            <a:endParaRPr sz="600" dirty="0">
              <a:solidFill>
                <a:srgbClr val="E8BF6A"/>
              </a:solidFill>
              <a:highlight>
                <a:srgbClr val="2B2B2B"/>
              </a:highlight>
              <a:latin typeface="Roboto Mono"/>
              <a:ea typeface="Roboto Mono"/>
              <a:cs typeface="Roboto Mono"/>
              <a:sym typeface="Roboto Mono"/>
            </a:endParaRPr>
          </a:p>
          <a:p>
            <a:pPr marL="0" lvl="0" indent="0" algn="l" rtl="0">
              <a:spcBef>
                <a:spcPts val="0"/>
              </a:spcBef>
              <a:spcAft>
                <a:spcPts val="0"/>
              </a:spcAft>
              <a:buNone/>
            </a:pPr>
            <a:endParaRPr sz="600" dirty="0">
              <a:solidFill>
                <a:srgbClr val="E8BF6A"/>
              </a:solidFill>
              <a:highlight>
                <a:srgbClr val="2B2B2B"/>
              </a:highlight>
              <a:latin typeface="Roboto Mono"/>
              <a:ea typeface="Roboto Mono"/>
              <a:cs typeface="Roboto Mono"/>
              <a:sym typeface="Roboto Mono"/>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706"/>
        <p:cNvGrpSpPr/>
        <p:nvPr/>
      </p:nvGrpSpPr>
      <p:grpSpPr>
        <a:xfrm>
          <a:off x="0" y="0"/>
          <a:ext cx="0" cy="0"/>
          <a:chOff x="0" y="0"/>
          <a:chExt cx="0" cy="0"/>
        </a:xfrm>
      </p:grpSpPr>
      <p:sp>
        <p:nvSpPr>
          <p:cNvPr id="707" name="Google Shape;707;p108"/>
          <p:cNvSpPr txBox="1">
            <a:spLocks noGrp="1"/>
          </p:cNvSpPr>
          <p:nvPr>
            <p:ph type="title"/>
          </p:nvPr>
        </p:nvSpPr>
        <p:spPr>
          <a:xfrm>
            <a:off x="490250" y="526350"/>
            <a:ext cx="6394500" cy="409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Questions?</a:t>
            </a:r>
            <a:endParaRPr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3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Demo of what we’re going to be building...</a:t>
            </a:r>
            <a:endParaRPr/>
          </a:p>
          <a:p>
            <a:pPr marL="0" lvl="0" indent="0" algn="l" rtl="0">
              <a:spcBef>
                <a:spcPts val="0"/>
              </a:spcBef>
              <a:spcAft>
                <a:spcPts val="0"/>
              </a:spcAft>
              <a:buNone/>
            </a:pPr>
            <a:endParaRPr/>
          </a:p>
        </p:txBody>
      </p:sp>
      <p:sp>
        <p:nvSpPr>
          <p:cNvPr id="220" name="Google Shape;220;p3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We’re also going to see how we might host our own “Yelp” comments in a cloud database.</a:t>
            </a:r>
            <a:br>
              <a:rPr lang="en" dirty="0"/>
            </a:br>
            <a:endParaRPr dirty="0"/>
          </a:p>
          <a:p>
            <a:pPr marL="0" lvl="0" indent="0" algn="l" rtl="0">
              <a:spcBef>
                <a:spcPts val="1600"/>
              </a:spcBef>
              <a:spcAft>
                <a:spcPts val="0"/>
              </a:spcAft>
              <a:buNone/>
            </a:pPr>
            <a:r>
              <a:rPr lang="en" dirty="0"/>
              <a:t>Our version “Yelp” will be retrieved based on what state your in (e.g. all of Virginia will see the same content).</a:t>
            </a:r>
            <a:endParaRPr dirty="0"/>
          </a:p>
          <a:p>
            <a:pPr marL="101600" lvl="0" indent="0">
              <a:spcBef>
                <a:spcPts val="1600"/>
              </a:spcBef>
              <a:buSzPts val="2000"/>
              <a:buNone/>
            </a:pPr>
            <a:endParaRPr sz="2000" dirty="0"/>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735"/>
        <p:cNvGrpSpPr/>
        <p:nvPr/>
      </p:nvGrpSpPr>
      <p:grpSpPr>
        <a:xfrm>
          <a:off x="0" y="0"/>
          <a:ext cx="0" cy="0"/>
          <a:chOff x="0" y="0"/>
          <a:chExt cx="0" cy="0"/>
        </a:xfrm>
      </p:grpSpPr>
      <p:sp>
        <p:nvSpPr>
          <p:cNvPr id="736" name="Google Shape;736;p11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Project 2 </a:t>
            </a:r>
            <a:endParaRPr dirty="0"/>
          </a:p>
        </p:txBody>
      </p:sp>
      <p:sp>
        <p:nvSpPr>
          <p:cNvPr id="737" name="Google Shape;737;p113"/>
          <p:cNvSpPr txBox="1">
            <a:spLocks noGrp="1"/>
          </p:cNvSpPr>
          <p:nvPr>
            <p:ph type="body" idx="1"/>
          </p:nvPr>
        </p:nvSpPr>
        <p:spPr>
          <a:xfrm>
            <a:off x="311700" y="1152475"/>
            <a:ext cx="8520600" cy="3815100"/>
          </a:xfrm>
          <a:prstGeom prst="rect">
            <a:avLst/>
          </a:prstGeom>
        </p:spPr>
        <p:txBody>
          <a:bodyPr spcFirstLastPara="1" wrap="square" lIns="91425" tIns="91425" rIns="91425" bIns="91425" anchor="t" anchorCtr="0">
            <a:noAutofit/>
          </a:bodyPr>
          <a:lstStyle/>
          <a:p>
            <a:pPr marL="457200" lvl="0" indent="-381000" algn="l" rtl="0">
              <a:spcBef>
                <a:spcPts val="0"/>
              </a:spcBef>
              <a:spcAft>
                <a:spcPts val="0"/>
              </a:spcAft>
              <a:buSzPts val="2400"/>
              <a:buChar char="●"/>
            </a:pPr>
            <a:r>
              <a:rPr lang="en" dirty="0"/>
              <a:t>Project 2’s write-up is now available for you to read. </a:t>
            </a:r>
            <a:endParaRPr dirty="0"/>
          </a:p>
          <a:p>
            <a:pPr marL="914400" lvl="1" indent="-342900" algn="l" rtl="0">
              <a:spcBef>
                <a:spcPts val="0"/>
              </a:spcBef>
              <a:spcAft>
                <a:spcPts val="0"/>
              </a:spcAft>
              <a:buSzPts val="1800"/>
              <a:buChar char="○"/>
            </a:pPr>
            <a:r>
              <a:rPr lang="en" b="1" dirty="0">
                <a:solidFill>
                  <a:schemeClr val="lt2"/>
                </a:solidFill>
              </a:rPr>
              <a:t>Proposal Due 3/26</a:t>
            </a:r>
            <a:r>
              <a:rPr lang="en" dirty="0"/>
              <a:t>: tell me what you want to work on.</a:t>
            </a:r>
            <a:br>
              <a:rPr lang="en" dirty="0"/>
            </a:br>
            <a:endParaRPr dirty="0"/>
          </a:p>
          <a:p>
            <a:pPr marL="457200" lvl="0" indent="-381000" algn="l" rtl="0">
              <a:spcBef>
                <a:spcPts val="0"/>
              </a:spcBef>
              <a:spcAft>
                <a:spcPts val="0"/>
              </a:spcAft>
              <a:buSzPts val="2400"/>
              <a:buChar char="●"/>
            </a:pPr>
            <a:r>
              <a:rPr lang="en" dirty="0"/>
              <a:t>Loose requirements:</a:t>
            </a:r>
            <a:endParaRPr dirty="0"/>
          </a:p>
          <a:p>
            <a:pPr marL="914400" lvl="1" indent="-342900" algn="l" rtl="0">
              <a:spcBef>
                <a:spcPts val="0"/>
              </a:spcBef>
              <a:spcAft>
                <a:spcPts val="0"/>
              </a:spcAft>
              <a:buSzPts val="1800"/>
              <a:buChar char="○"/>
            </a:pPr>
            <a:r>
              <a:rPr lang="en" dirty="0"/>
              <a:t>Must include a Sign In &amp; Sign Up screens plus </a:t>
            </a:r>
            <a:r>
              <a:rPr lang="en" b="1" dirty="0">
                <a:solidFill>
                  <a:schemeClr val="lt2"/>
                </a:solidFill>
              </a:rPr>
              <a:t>two</a:t>
            </a:r>
            <a:r>
              <a:rPr lang="en" dirty="0"/>
              <a:t> other Activities.</a:t>
            </a:r>
            <a:endParaRPr dirty="0"/>
          </a:p>
          <a:p>
            <a:pPr marL="914400" lvl="1" indent="-342900" algn="l" rtl="0">
              <a:spcBef>
                <a:spcPts val="0"/>
              </a:spcBef>
              <a:spcAft>
                <a:spcPts val="0"/>
              </a:spcAft>
              <a:buSzPts val="1800"/>
              <a:buChar char="○"/>
            </a:pPr>
            <a:r>
              <a:rPr lang="en" dirty="0"/>
              <a:t>Must include </a:t>
            </a:r>
            <a:r>
              <a:rPr lang="en" b="1" dirty="0">
                <a:solidFill>
                  <a:schemeClr val="lt2"/>
                </a:solidFill>
              </a:rPr>
              <a:t>two</a:t>
            </a:r>
            <a:r>
              <a:rPr lang="en" b="1" dirty="0"/>
              <a:t> </a:t>
            </a:r>
            <a:r>
              <a:rPr lang="en" dirty="0"/>
              <a:t>“complexities”: API calls, use of Google / Firebase SDKs, permissions, hardware sensors, etc.</a:t>
            </a:r>
            <a:endParaRPr dirty="0"/>
          </a:p>
          <a:p>
            <a:pPr marL="914400" lvl="1" indent="-342900" algn="l" rtl="0">
              <a:spcBef>
                <a:spcPts val="0"/>
              </a:spcBef>
              <a:spcAft>
                <a:spcPts val="0"/>
              </a:spcAft>
              <a:buSzPts val="1800"/>
              <a:buChar char="○"/>
            </a:pPr>
            <a:r>
              <a:rPr lang="en" dirty="0"/>
              <a:t>Must support English plus </a:t>
            </a:r>
            <a:r>
              <a:rPr lang="en" b="1" dirty="0">
                <a:solidFill>
                  <a:schemeClr val="lt2"/>
                </a:solidFill>
              </a:rPr>
              <a:t>one</a:t>
            </a:r>
            <a:r>
              <a:rPr lang="en" dirty="0"/>
              <a:t> other language.</a:t>
            </a:r>
            <a:endParaRPr dirty="0"/>
          </a:p>
          <a:p>
            <a:pPr marL="914400" lvl="1" indent="-342900" algn="l" rtl="0">
              <a:spcBef>
                <a:spcPts val="0"/>
              </a:spcBef>
              <a:spcAft>
                <a:spcPts val="0"/>
              </a:spcAft>
              <a:buSzPts val="1800"/>
              <a:buChar char="○"/>
            </a:pPr>
            <a:r>
              <a:rPr lang="en" dirty="0"/>
              <a:t>I can be somewhat flexible on requirements if you have something that’s reasonably complex, but not covered by the requirements.</a:t>
            </a:r>
            <a:endParaRPr dirty="0"/>
          </a:p>
          <a:p>
            <a:pPr marL="914400" lvl="0" indent="0" algn="l" rtl="0">
              <a:spcBef>
                <a:spcPts val="1600"/>
              </a:spcBef>
              <a:spcAft>
                <a:spcPts val="1600"/>
              </a:spcAft>
              <a:buNone/>
            </a:pP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3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37">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37">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37">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37">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37">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3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741"/>
        <p:cNvGrpSpPr/>
        <p:nvPr/>
      </p:nvGrpSpPr>
      <p:grpSpPr>
        <a:xfrm>
          <a:off x="0" y="0"/>
          <a:ext cx="0" cy="0"/>
          <a:chOff x="0" y="0"/>
          <a:chExt cx="0" cy="0"/>
        </a:xfrm>
      </p:grpSpPr>
      <p:sp>
        <p:nvSpPr>
          <p:cNvPr id="742" name="Google Shape;742;p1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Project 2 </a:t>
            </a:r>
            <a:endParaRPr dirty="0"/>
          </a:p>
        </p:txBody>
      </p:sp>
      <p:sp>
        <p:nvSpPr>
          <p:cNvPr id="743" name="Google Shape;743;p11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81000" algn="l" rtl="0">
              <a:spcBef>
                <a:spcPts val="0"/>
              </a:spcBef>
              <a:spcAft>
                <a:spcPts val="0"/>
              </a:spcAft>
              <a:buSzPts val="2400"/>
              <a:buChar char="●"/>
            </a:pPr>
            <a:r>
              <a:rPr lang="en"/>
              <a:t>Two paths:</a:t>
            </a:r>
            <a:endParaRPr dirty="0"/>
          </a:p>
          <a:p>
            <a:pPr marL="914400" lvl="1" indent="-342900" algn="l" rtl="0">
              <a:spcBef>
                <a:spcPts val="0"/>
              </a:spcBef>
              <a:spcAft>
                <a:spcPts val="0"/>
              </a:spcAft>
              <a:buSzPts val="1800"/>
              <a:buAutoNum type="alphaLcPeriod"/>
            </a:pPr>
            <a:r>
              <a:rPr lang="en"/>
              <a:t>Come up with your own idea for a new app project.</a:t>
            </a:r>
            <a:endParaRPr dirty="0"/>
          </a:p>
          <a:p>
            <a:pPr marL="1371600" lvl="2" indent="-342900" algn="l" rtl="0">
              <a:spcBef>
                <a:spcPts val="0"/>
              </a:spcBef>
              <a:spcAft>
                <a:spcPts val="0"/>
              </a:spcAft>
              <a:buSzPts val="1800"/>
              <a:buChar char="■"/>
            </a:pPr>
            <a:r>
              <a:rPr lang="en"/>
              <a:t>Does </a:t>
            </a:r>
            <a:r>
              <a:rPr lang="en" b="1">
                <a:solidFill>
                  <a:schemeClr val="lt2"/>
                </a:solidFill>
              </a:rPr>
              <a:t>not</a:t>
            </a:r>
            <a:r>
              <a:rPr lang="en"/>
              <a:t> have to be original - just something small you’d be interested in building.</a:t>
            </a:r>
            <a:br>
              <a:rPr lang="en"/>
            </a:br>
            <a:endParaRPr dirty="0"/>
          </a:p>
          <a:p>
            <a:pPr marL="914400" lvl="1" indent="-342900" algn="l" rtl="0">
              <a:spcBef>
                <a:spcPts val="0"/>
              </a:spcBef>
              <a:spcAft>
                <a:spcPts val="0"/>
              </a:spcAft>
              <a:buSzPts val="1800"/>
              <a:buAutoNum type="alphaLcPeriod"/>
            </a:pPr>
            <a:r>
              <a:rPr lang="en"/>
              <a:t>Extend your Project 1 app.</a:t>
            </a:r>
            <a:endParaRPr dirty="0"/>
          </a:p>
          <a:p>
            <a:pPr marL="1371600" lvl="2" indent="-342900" algn="l" rtl="0">
              <a:spcBef>
                <a:spcPts val="0"/>
              </a:spcBef>
              <a:spcAft>
                <a:spcPts val="0"/>
              </a:spcAft>
              <a:buSzPts val="1800"/>
              <a:buChar char="■"/>
            </a:pPr>
            <a:r>
              <a:rPr lang="en"/>
              <a:t>Assumes you (or your partner) have a working Project 1 app to extend.</a:t>
            </a:r>
            <a:endParaRPr dirty="0"/>
          </a:p>
          <a:p>
            <a:pPr marL="1371600" lvl="2" indent="-342900" algn="l" rtl="0">
              <a:spcBef>
                <a:spcPts val="0"/>
              </a:spcBef>
              <a:spcAft>
                <a:spcPts val="0"/>
              </a:spcAft>
              <a:buSzPts val="1800"/>
              <a:buChar char="■"/>
            </a:pPr>
            <a:r>
              <a:rPr lang="en"/>
              <a:t>Only the “new” content is subject for grading.</a:t>
            </a:r>
            <a:endParaRPr dirty="0"/>
          </a:p>
          <a:p>
            <a:pPr marL="1371600" lvl="2" indent="-342900" algn="l" rtl="0">
              <a:spcBef>
                <a:spcPts val="0"/>
              </a:spcBef>
              <a:spcAft>
                <a:spcPts val="0"/>
              </a:spcAft>
              <a:buSzPts val="1800"/>
              <a:buChar char="■"/>
            </a:pPr>
            <a:r>
              <a:rPr lang="en"/>
              <a:t>Same requirements (need to add Sign In / Sign Up, two complexities, 2nd language, etc.).</a:t>
            </a:r>
            <a:endParaRPr dirty="0"/>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747"/>
        <p:cNvGrpSpPr/>
        <p:nvPr/>
      </p:nvGrpSpPr>
      <p:grpSpPr>
        <a:xfrm>
          <a:off x="0" y="0"/>
          <a:ext cx="0" cy="0"/>
          <a:chOff x="0" y="0"/>
          <a:chExt cx="0" cy="0"/>
        </a:xfrm>
      </p:grpSpPr>
      <p:sp>
        <p:nvSpPr>
          <p:cNvPr id="748" name="Google Shape;748;p1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Project 2 </a:t>
            </a:r>
            <a:endParaRPr dirty="0"/>
          </a:p>
        </p:txBody>
      </p:sp>
      <p:sp>
        <p:nvSpPr>
          <p:cNvPr id="749" name="Google Shape;749;p11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81000" algn="l" rtl="0">
              <a:spcBef>
                <a:spcPts val="0"/>
              </a:spcBef>
              <a:spcAft>
                <a:spcPts val="0"/>
              </a:spcAft>
              <a:buSzPts val="2400"/>
              <a:buChar char="●"/>
            </a:pPr>
            <a:r>
              <a:rPr lang="en"/>
              <a:t>I’d </a:t>
            </a:r>
            <a:r>
              <a:rPr lang="en" i="1">
                <a:solidFill>
                  <a:schemeClr val="lt2"/>
                </a:solidFill>
              </a:rPr>
              <a:t>encourage</a:t>
            </a:r>
            <a:r>
              <a:rPr lang="en"/>
              <a:t> you to work on a new app, even if you don’t think your idea is “good” or “practical”.</a:t>
            </a:r>
            <a:endParaRPr dirty="0"/>
          </a:p>
          <a:p>
            <a:pPr marL="914400" lvl="1" indent="-342900" algn="l" rtl="0">
              <a:spcBef>
                <a:spcPts val="0"/>
              </a:spcBef>
              <a:spcAft>
                <a:spcPts val="0"/>
              </a:spcAft>
              <a:buSzPts val="1800"/>
              <a:buChar char="○"/>
            </a:pPr>
            <a:r>
              <a:rPr lang="en"/>
              <a:t>Gets you a 2nd Android app under your belt or to put into your GitHub portfolio after the semester.</a:t>
            </a:r>
            <a:endParaRPr dirty="0"/>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753"/>
        <p:cNvGrpSpPr/>
        <p:nvPr/>
      </p:nvGrpSpPr>
      <p:grpSpPr>
        <a:xfrm>
          <a:off x="0" y="0"/>
          <a:ext cx="0" cy="0"/>
          <a:chOff x="0" y="0"/>
          <a:chExt cx="0" cy="0"/>
        </a:xfrm>
      </p:grpSpPr>
      <p:sp>
        <p:nvSpPr>
          <p:cNvPr id="754" name="Google Shape;754;p1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Project 2 Proposal</a:t>
            </a:r>
            <a:endParaRPr dirty="0"/>
          </a:p>
        </p:txBody>
      </p:sp>
      <p:sp>
        <p:nvSpPr>
          <p:cNvPr id="755" name="Google Shape;755;p11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81000" algn="l" rtl="0">
              <a:spcBef>
                <a:spcPts val="0"/>
              </a:spcBef>
              <a:spcAft>
                <a:spcPts val="0"/>
              </a:spcAft>
              <a:buSzPts val="2400"/>
              <a:buChar char="●"/>
            </a:pPr>
            <a:r>
              <a:rPr lang="en" b="1" dirty="0">
                <a:solidFill>
                  <a:schemeClr val="lt2"/>
                </a:solidFill>
              </a:rPr>
              <a:t>Due 3/26</a:t>
            </a:r>
            <a:r>
              <a:rPr lang="en" dirty="0"/>
              <a:t>- short write-up of your idea:</a:t>
            </a:r>
            <a:endParaRPr dirty="0"/>
          </a:p>
          <a:p>
            <a:pPr marL="914400" lvl="1" indent="-342900" algn="l" rtl="0">
              <a:spcBef>
                <a:spcPts val="0"/>
              </a:spcBef>
              <a:spcAft>
                <a:spcPts val="0"/>
              </a:spcAft>
              <a:buSzPts val="1800"/>
              <a:buChar char="○"/>
            </a:pPr>
            <a:r>
              <a:rPr lang="en" dirty="0"/>
              <a:t>Whether you will create a new app or extend Project 1.</a:t>
            </a:r>
            <a:endParaRPr dirty="0"/>
          </a:p>
          <a:p>
            <a:pPr marL="914400" lvl="1" indent="-342900" algn="l" rtl="0">
              <a:spcBef>
                <a:spcPts val="0"/>
              </a:spcBef>
              <a:spcAft>
                <a:spcPts val="0"/>
              </a:spcAft>
              <a:buSzPts val="1800"/>
              <a:buChar char="○"/>
            </a:pPr>
            <a:r>
              <a:rPr lang="en" dirty="0"/>
              <a:t>A few sentences describing your project idea.</a:t>
            </a:r>
            <a:endParaRPr dirty="0"/>
          </a:p>
          <a:p>
            <a:pPr marL="914400" lvl="1" indent="-342900" algn="l" rtl="0">
              <a:spcBef>
                <a:spcPts val="0"/>
              </a:spcBef>
              <a:spcAft>
                <a:spcPts val="0"/>
              </a:spcAft>
              <a:buSzPts val="1800"/>
              <a:buChar char="○"/>
            </a:pPr>
            <a:r>
              <a:rPr lang="en" dirty="0"/>
              <a:t>A description of what your extra screens will be.</a:t>
            </a:r>
            <a:endParaRPr dirty="0"/>
          </a:p>
          <a:p>
            <a:pPr marL="914400" lvl="1" indent="-342900" algn="l" rtl="0">
              <a:spcBef>
                <a:spcPts val="0"/>
              </a:spcBef>
              <a:spcAft>
                <a:spcPts val="0"/>
              </a:spcAft>
              <a:buSzPts val="1800"/>
              <a:buChar char="○"/>
            </a:pPr>
            <a:r>
              <a:rPr lang="en" dirty="0"/>
              <a:t>Links to the specific API(s) and/or complexities you plan to use.</a:t>
            </a:r>
            <a:br>
              <a:rPr lang="en" dirty="0"/>
            </a:br>
            <a:endParaRPr dirty="0"/>
          </a:p>
          <a:p>
            <a:pPr marL="457200" lvl="0" indent="-381000" algn="l" rtl="0">
              <a:spcBef>
                <a:spcPts val="0"/>
              </a:spcBef>
              <a:spcAft>
                <a:spcPts val="0"/>
              </a:spcAft>
              <a:buSzPts val="2400"/>
              <a:buChar char="●"/>
            </a:pPr>
            <a:endParaRPr dirty="0"/>
          </a:p>
          <a:p>
            <a:pPr marL="0" lvl="0" indent="0" algn="l" rtl="0">
              <a:spcBef>
                <a:spcPts val="1600"/>
              </a:spcBef>
              <a:spcAft>
                <a:spcPts val="1600"/>
              </a:spcAft>
              <a:buNone/>
            </a:pPr>
            <a:endParaRPr dirty="0"/>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Shape 759"/>
        <p:cNvGrpSpPr/>
        <p:nvPr/>
      </p:nvGrpSpPr>
      <p:grpSpPr>
        <a:xfrm>
          <a:off x="0" y="0"/>
          <a:ext cx="0" cy="0"/>
          <a:chOff x="0" y="0"/>
          <a:chExt cx="0" cy="0"/>
        </a:xfrm>
      </p:grpSpPr>
      <p:sp>
        <p:nvSpPr>
          <p:cNvPr id="760" name="Google Shape;760;p1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Project 2 </a:t>
            </a:r>
            <a:endParaRPr dirty="0"/>
          </a:p>
        </p:txBody>
      </p:sp>
      <p:sp>
        <p:nvSpPr>
          <p:cNvPr id="761" name="Google Shape;761;p11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81000" algn="l" rtl="0">
              <a:spcBef>
                <a:spcPts val="0"/>
              </a:spcBef>
              <a:spcAft>
                <a:spcPts val="0"/>
              </a:spcAft>
              <a:buSzPts val="2400"/>
              <a:buChar char="●"/>
            </a:pPr>
            <a:r>
              <a:rPr lang="en" b="1" dirty="0">
                <a:solidFill>
                  <a:schemeClr val="lt2"/>
                </a:solidFill>
              </a:rPr>
              <a:t>Due 10/31</a:t>
            </a:r>
            <a:r>
              <a:rPr lang="en" dirty="0"/>
              <a:t> - short write-up of your idea:</a:t>
            </a:r>
            <a:endParaRPr dirty="0"/>
          </a:p>
          <a:p>
            <a:pPr marL="914400" lvl="1" indent="-342900" algn="l" rtl="0">
              <a:spcBef>
                <a:spcPts val="0"/>
              </a:spcBef>
              <a:spcAft>
                <a:spcPts val="0"/>
              </a:spcAft>
              <a:buSzPts val="1800"/>
              <a:buChar char="○"/>
            </a:pPr>
            <a:r>
              <a:rPr lang="en" dirty="0"/>
              <a:t>I need to be able to tell </a:t>
            </a:r>
            <a:r>
              <a:rPr lang="en" i="1" dirty="0">
                <a:solidFill>
                  <a:schemeClr val="lt2"/>
                </a:solidFill>
              </a:rPr>
              <a:t>exactly</a:t>
            </a:r>
            <a:r>
              <a:rPr lang="en" i="1" dirty="0"/>
              <a:t> </a:t>
            </a:r>
            <a:r>
              <a:rPr lang="en" dirty="0"/>
              <a:t>what your extra activities will be and what your two complexities are.</a:t>
            </a:r>
            <a:endParaRPr dirty="0"/>
          </a:p>
          <a:p>
            <a:pPr marL="1371600" lvl="2" indent="-342900" algn="l" rtl="0">
              <a:spcBef>
                <a:spcPts val="0"/>
              </a:spcBef>
              <a:spcAft>
                <a:spcPts val="0"/>
              </a:spcAft>
              <a:buSzPts val="1800"/>
              <a:buChar char="■"/>
            </a:pPr>
            <a:r>
              <a:rPr lang="en" dirty="0"/>
              <a:t>e.g. don’t just write  “We’ll use some of Yelp’s APIs to do X” - I need to know </a:t>
            </a:r>
            <a:r>
              <a:rPr lang="en" i="1" dirty="0">
                <a:solidFill>
                  <a:schemeClr val="lt2"/>
                </a:solidFill>
              </a:rPr>
              <a:t>which</a:t>
            </a:r>
            <a:r>
              <a:rPr lang="en" i="1" dirty="0"/>
              <a:t> </a:t>
            </a:r>
            <a:r>
              <a:rPr lang="en" dirty="0"/>
              <a:t>exact</a:t>
            </a:r>
            <a:r>
              <a:rPr lang="en" i="1" dirty="0"/>
              <a:t> </a:t>
            </a:r>
            <a:r>
              <a:rPr lang="en" dirty="0"/>
              <a:t>Yelp API(s) you plan to use.</a:t>
            </a:r>
            <a:endParaRPr dirty="0"/>
          </a:p>
          <a:p>
            <a:pPr marL="1371600" lvl="2" indent="-342900" algn="l" rtl="0">
              <a:spcBef>
                <a:spcPts val="0"/>
              </a:spcBef>
              <a:spcAft>
                <a:spcPts val="0"/>
              </a:spcAft>
              <a:buSzPts val="1800"/>
              <a:buChar char="■"/>
            </a:pPr>
            <a:r>
              <a:rPr lang="en" dirty="0"/>
              <a:t>The goal is ensure you have reviewed the APIs / complexities and confirmed that the data / functionality you need is available.</a:t>
            </a:r>
            <a:endParaRPr dirty="0"/>
          </a:p>
          <a:p>
            <a:pPr marL="0" lvl="0" indent="0" algn="l" rtl="0">
              <a:spcBef>
                <a:spcPts val="1600"/>
              </a:spcBef>
              <a:spcAft>
                <a:spcPts val="1600"/>
              </a:spcAft>
              <a:buNone/>
            </a:pPr>
            <a:endParaRPr dirty="0"/>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765"/>
        <p:cNvGrpSpPr/>
        <p:nvPr/>
      </p:nvGrpSpPr>
      <p:grpSpPr>
        <a:xfrm>
          <a:off x="0" y="0"/>
          <a:ext cx="0" cy="0"/>
          <a:chOff x="0" y="0"/>
          <a:chExt cx="0" cy="0"/>
        </a:xfrm>
      </p:grpSpPr>
      <p:sp>
        <p:nvSpPr>
          <p:cNvPr id="766" name="Google Shape;766;p1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Project 2 </a:t>
            </a:r>
            <a:endParaRPr dirty="0"/>
          </a:p>
        </p:txBody>
      </p:sp>
      <p:sp>
        <p:nvSpPr>
          <p:cNvPr id="767" name="Google Shape;767;p1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lt2"/>
                </a:solidFill>
              </a:rPr>
              <a:t>IMPORTANT: </a:t>
            </a:r>
            <a:r>
              <a:rPr lang="en"/>
              <a:t>If applicable, create a developer account for the APIs you plan to use and confirm that you receive an API Key / Secret - try your APIs out in Postman!</a:t>
            </a:r>
            <a:endParaRPr dirty="0"/>
          </a:p>
          <a:p>
            <a:pPr marL="0" lvl="0" indent="0" algn="l" rtl="0">
              <a:spcBef>
                <a:spcPts val="1600"/>
              </a:spcBef>
              <a:spcAft>
                <a:spcPts val="0"/>
              </a:spcAft>
              <a:buNone/>
            </a:pPr>
            <a:r>
              <a:rPr lang="en"/>
              <a:t>Make sure the APIs are “free” (e.g. not a trial) or for a reasonable amount of use. </a:t>
            </a:r>
            <a:endParaRPr dirty="0"/>
          </a:p>
          <a:p>
            <a:pPr marL="0" lvl="0" indent="0" algn="l" rtl="0">
              <a:spcBef>
                <a:spcPts val="1600"/>
              </a:spcBef>
              <a:spcAft>
                <a:spcPts val="0"/>
              </a:spcAft>
              <a:buNone/>
            </a:pPr>
            <a:r>
              <a:rPr lang="en"/>
              <a:t>You are responsible for choosing reliable APIs for your project.</a:t>
            </a:r>
            <a:endParaRPr dirty="0"/>
          </a:p>
          <a:p>
            <a:pPr marL="0" lvl="0" indent="0" algn="l" rtl="0">
              <a:spcBef>
                <a:spcPts val="1600"/>
              </a:spcBef>
              <a:spcAft>
                <a:spcPts val="0"/>
              </a:spcAft>
              <a:buNone/>
            </a:pPr>
            <a:endParaRPr b="1" dirty="0">
              <a:solidFill>
                <a:srgbClr val="A4C639"/>
              </a:solidFill>
            </a:endParaRPr>
          </a:p>
          <a:p>
            <a:pPr marL="0" lvl="0" indent="0" algn="l" rtl="0">
              <a:spcBef>
                <a:spcPts val="1600"/>
              </a:spcBef>
              <a:spcAft>
                <a:spcPts val="1600"/>
              </a:spcAft>
              <a:buNone/>
            </a:pPr>
            <a:endParaRPr b="1" dirty="0">
              <a:solidFill>
                <a:srgbClr val="A4C639"/>
              </a:solidFill>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EB4D3-76EF-82B2-7432-2CB7C0A9B6DC}"/>
              </a:ext>
            </a:extLst>
          </p:cNvPr>
          <p:cNvSpPr>
            <a:spLocks noGrp="1"/>
          </p:cNvSpPr>
          <p:nvPr>
            <p:ph type="title"/>
          </p:nvPr>
        </p:nvSpPr>
        <p:spPr/>
        <p:txBody>
          <a:bodyPr/>
          <a:lstStyle/>
          <a:p>
            <a:r>
              <a:rPr lang="en-US" dirty="0"/>
              <a:t>Key Dates</a:t>
            </a:r>
          </a:p>
        </p:txBody>
      </p:sp>
      <p:sp>
        <p:nvSpPr>
          <p:cNvPr id="3" name="Text Placeholder 2">
            <a:extLst>
              <a:ext uri="{FF2B5EF4-FFF2-40B4-BE49-F238E27FC236}">
                <a16:creationId xmlns:a16="http://schemas.microsoft.com/office/drawing/2014/main" id="{304F972B-7F73-E8CD-39A3-F8D1567883B6}"/>
              </a:ext>
            </a:extLst>
          </p:cNvPr>
          <p:cNvSpPr>
            <a:spLocks noGrp="1"/>
          </p:cNvSpPr>
          <p:nvPr>
            <p:ph type="body" idx="1"/>
          </p:nvPr>
        </p:nvSpPr>
        <p:spPr/>
        <p:txBody>
          <a:bodyPr/>
          <a:lstStyle/>
          <a:p>
            <a:r>
              <a:rPr lang="en-US" dirty="0"/>
              <a:t>4/6: Check in 1</a:t>
            </a:r>
          </a:p>
          <a:p>
            <a:r>
              <a:rPr lang="en-US" dirty="0"/>
              <a:t>4/23: Presentation and demo (does not have to be 100% complete but close)</a:t>
            </a:r>
          </a:p>
          <a:p>
            <a:r>
              <a:rPr lang="en-US" dirty="0"/>
              <a:t>4/30: Final Turn-in</a:t>
            </a:r>
          </a:p>
          <a:p>
            <a:endParaRPr lang="en-US" dirty="0"/>
          </a:p>
          <a:p>
            <a:r>
              <a:rPr lang="en-US" dirty="0"/>
              <a:t>No Check-in 2</a:t>
            </a:r>
          </a:p>
        </p:txBody>
      </p:sp>
    </p:spTree>
    <p:extLst>
      <p:ext uri="{BB962C8B-B14F-4D97-AF65-F5344CB8AC3E}">
        <p14:creationId xmlns:p14="http://schemas.microsoft.com/office/powerpoint/2010/main" val="297359962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771"/>
        <p:cNvGrpSpPr/>
        <p:nvPr/>
      </p:nvGrpSpPr>
      <p:grpSpPr>
        <a:xfrm>
          <a:off x="0" y="0"/>
          <a:ext cx="0" cy="0"/>
          <a:chOff x="0" y="0"/>
          <a:chExt cx="0" cy="0"/>
        </a:xfrm>
      </p:grpSpPr>
      <p:sp>
        <p:nvSpPr>
          <p:cNvPr id="772" name="Google Shape;772;p11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a:t>Firebase</a:t>
            </a:r>
            <a:endParaRPr dirty="0"/>
          </a:p>
          <a:p>
            <a:pPr marL="457200" marR="0" lvl="0" indent="-381000" algn="l" rtl="0">
              <a:lnSpc>
                <a:spcPct val="100000"/>
              </a:lnSpc>
              <a:spcBef>
                <a:spcPts val="2400"/>
              </a:spcBef>
              <a:spcAft>
                <a:spcPts val="0"/>
              </a:spcAft>
              <a:buClr>
                <a:schemeClr val="lt2"/>
              </a:buClr>
              <a:buSzPts val="2400"/>
              <a:buChar char="●"/>
            </a:pPr>
            <a:r>
              <a:rPr lang="en" u="sng">
                <a:solidFill>
                  <a:schemeClr val="lt2"/>
                </a:solidFill>
                <a:hlinkClick r:id="rId3">
                  <a:extLst>
                    <a:ext uri="{A12FA001-AC4F-418D-AE19-62706E023703}">
                      <ahyp:hlinkClr xmlns:ahyp="http://schemas.microsoft.com/office/drawing/2018/hyperlinkcolor" val="tx"/>
                    </a:ext>
                  </a:extLst>
                </a:hlinkClick>
              </a:rPr>
              <a:t>Products</a:t>
            </a:r>
            <a:endParaRPr dirty="0">
              <a:solidFill>
                <a:schemeClr val="lt2"/>
              </a:solidFill>
            </a:endParaRPr>
          </a:p>
          <a:p>
            <a:pPr marL="457200" marR="0" lvl="0" indent="-381000" algn="l" rtl="0">
              <a:lnSpc>
                <a:spcPct val="100000"/>
              </a:lnSpc>
              <a:spcBef>
                <a:spcPts val="0"/>
              </a:spcBef>
              <a:spcAft>
                <a:spcPts val="0"/>
              </a:spcAft>
              <a:buClr>
                <a:schemeClr val="lt2"/>
              </a:buClr>
              <a:buSzPts val="2400"/>
              <a:buChar char="●"/>
            </a:pPr>
            <a:r>
              <a:rPr lang="en" u="sng">
                <a:solidFill>
                  <a:schemeClr val="lt2"/>
                </a:solidFill>
                <a:hlinkClick r:id="rId4">
                  <a:extLst>
                    <a:ext uri="{A12FA001-AC4F-418D-AE19-62706E023703}">
                      <ahyp:hlinkClr xmlns:ahyp="http://schemas.microsoft.com/office/drawing/2018/hyperlinkcolor" val="tx"/>
                    </a:ext>
                  </a:extLst>
                </a:hlinkClick>
              </a:rPr>
              <a:t>Example Use Cases</a:t>
            </a:r>
            <a:endParaRPr dirty="0">
              <a:solidFill>
                <a:schemeClr val="lt2"/>
              </a:solidFill>
            </a:endParaRPr>
          </a:p>
          <a:p>
            <a:pPr marL="457200" marR="0" lvl="0" indent="-381000" algn="l" rtl="0">
              <a:lnSpc>
                <a:spcPct val="100000"/>
              </a:lnSpc>
              <a:spcBef>
                <a:spcPts val="0"/>
              </a:spcBef>
              <a:spcAft>
                <a:spcPts val="0"/>
              </a:spcAft>
              <a:buClr>
                <a:schemeClr val="lt2"/>
              </a:buClr>
              <a:buSzPts val="2400"/>
              <a:buChar char="●"/>
            </a:pPr>
            <a:r>
              <a:rPr lang="en" u="sng">
                <a:solidFill>
                  <a:schemeClr val="lt2"/>
                </a:solidFill>
                <a:hlinkClick r:id="rId5">
                  <a:extLst>
                    <a:ext uri="{A12FA001-AC4F-418D-AE19-62706E023703}">
                      <ahyp:hlinkClr xmlns:ahyp="http://schemas.microsoft.com/office/drawing/2018/hyperlinkcolor" val="tx"/>
                    </a:ext>
                  </a:extLst>
                </a:hlinkClick>
              </a:rPr>
              <a:t>Pricing</a:t>
            </a:r>
            <a:endParaRPr dirty="0">
              <a:solidFill>
                <a:schemeClr val="lt2"/>
              </a:solidFill>
            </a:endParaRPr>
          </a:p>
        </p:txBody>
      </p:sp>
      <p:sp>
        <p:nvSpPr>
          <p:cNvPr id="773" name="Google Shape;773;p1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Helpful Links</a:t>
            </a:r>
            <a:endParaRPr dirty="0"/>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777"/>
        <p:cNvGrpSpPr/>
        <p:nvPr/>
      </p:nvGrpSpPr>
      <p:grpSpPr>
        <a:xfrm>
          <a:off x="0" y="0"/>
          <a:ext cx="0" cy="0"/>
          <a:chOff x="0" y="0"/>
          <a:chExt cx="0" cy="0"/>
        </a:xfrm>
      </p:grpSpPr>
      <p:sp>
        <p:nvSpPr>
          <p:cNvPr id="778" name="Google Shape;778;p12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a:t>Firebase Authentication</a:t>
            </a:r>
            <a:endParaRPr dirty="0"/>
          </a:p>
          <a:p>
            <a:pPr marL="457200" marR="0" lvl="0" indent="-381000" algn="l" rtl="0">
              <a:lnSpc>
                <a:spcPct val="100000"/>
              </a:lnSpc>
              <a:spcBef>
                <a:spcPts val="2400"/>
              </a:spcBef>
              <a:spcAft>
                <a:spcPts val="0"/>
              </a:spcAft>
              <a:buClr>
                <a:schemeClr val="lt2"/>
              </a:buClr>
              <a:buSzPts val="2400"/>
              <a:buChar char="●"/>
            </a:pPr>
            <a:r>
              <a:rPr lang="en" u="sng">
                <a:solidFill>
                  <a:schemeClr val="lt2"/>
                </a:solidFill>
                <a:hlinkClick r:id="rId3">
                  <a:extLst>
                    <a:ext uri="{A12FA001-AC4F-418D-AE19-62706E023703}">
                      <ahyp:hlinkClr xmlns:ahyp="http://schemas.microsoft.com/office/drawing/2018/hyperlinkcolor" val="tx"/>
                    </a:ext>
                  </a:extLst>
                </a:hlinkClick>
              </a:rPr>
              <a:t>Intro</a:t>
            </a:r>
            <a:endParaRPr dirty="0">
              <a:solidFill>
                <a:schemeClr val="lt2"/>
              </a:solidFill>
            </a:endParaRPr>
          </a:p>
          <a:p>
            <a:pPr marL="457200" marR="0" lvl="0" indent="-381000" algn="l" rtl="0">
              <a:lnSpc>
                <a:spcPct val="100000"/>
              </a:lnSpc>
              <a:spcBef>
                <a:spcPts val="0"/>
              </a:spcBef>
              <a:spcAft>
                <a:spcPts val="0"/>
              </a:spcAft>
              <a:buClr>
                <a:schemeClr val="lt2"/>
              </a:buClr>
              <a:buSzPts val="2400"/>
              <a:buChar char="●"/>
            </a:pPr>
            <a:r>
              <a:rPr lang="en" u="sng">
                <a:solidFill>
                  <a:schemeClr val="lt2"/>
                </a:solidFill>
                <a:hlinkClick r:id="rId4">
                  <a:extLst>
                    <a:ext uri="{A12FA001-AC4F-418D-AE19-62706E023703}">
                      <ahyp:hlinkClr xmlns:ahyp="http://schemas.microsoft.com/office/drawing/2018/hyperlinkcolor" val="tx"/>
                    </a:ext>
                  </a:extLst>
                </a:hlinkClick>
              </a:rPr>
              <a:t>Prebuilt UI SDK</a:t>
            </a:r>
            <a:endParaRPr dirty="0">
              <a:solidFill>
                <a:schemeClr val="lt2"/>
              </a:solidFill>
            </a:endParaRPr>
          </a:p>
          <a:p>
            <a:pPr marL="457200" marR="0" lvl="0" indent="-381000" algn="l" rtl="0">
              <a:lnSpc>
                <a:spcPct val="100000"/>
              </a:lnSpc>
              <a:spcBef>
                <a:spcPts val="0"/>
              </a:spcBef>
              <a:spcAft>
                <a:spcPts val="0"/>
              </a:spcAft>
              <a:buClr>
                <a:schemeClr val="lt2"/>
              </a:buClr>
              <a:buSzPts val="2400"/>
              <a:buChar char="●"/>
            </a:pPr>
            <a:r>
              <a:rPr lang="en" u="sng">
                <a:solidFill>
                  <a:schemeClr val="lt2"/>
                </a:solidFill>
                <a:hlinkClick r:id="rId5">
                  <a:extLst>
                    <a:ext uri="{A12FA001-AC4F-418D-AE19-62706E023703}">
                      <ahyp:hlinkClr xmlns:ahyp="http://schemas.microsoft.com/office/drawing/2018/hyperlinkcolor" val="tx"/>
                    </a:ext>
                  </a:extLst>
                </a:hlinkClick>
              </a:rPr>
              <a:t>Email / Password Login &amp; Sign Up</a:t>
            </a:r>
            <a:endParaRPr dirty="0">
              <a:solidFill>
                <a:schemeClr val="lt2"/>
              </a:solidFill>
            </a:endParaRPr>
          </a:p>
          <a:p>
            <a:pPr marL="457200" marR="0" lvl="0" indent="-381000" algn="l" rtl="0">
              <a:lnSpc>
                <a:spcPct val="100000"/>
              </a:lnSpc>
              <a:spcBef>
                <a:spcPts val="0"/>
              </a:spcBef>
              <a:spcAft>
                <a:spcPts val="0"/>
              </a:spcAft>
              <a:buClr>
                <a:schemeClr val="lt2"/>
              </a:buClr>
              <a:buSzPts val="2400"/>
              <a:buChar char="●"/>
            </a:pPr>
            <a:r>
              <a:rPr lang="en" u="sng">
                <a:solidFill>
                  <a:schemeClr val="lt2"/>
                </a:solidFill>
                <a:hlinkClick r:id="rId6">
                  <a:extLst>
                    <a:ext uri="{A12FA001-AC4F-418D-AE19-62706E023703}">
                      <ahyp:hlinkClr xmlns:ahyp="http://schemas.microsoft.com/office/drawing/2018/hyperlinkcolor" val="tx"/>
                    </a:ext>
                  </a:extLst>
                </a:hlinkClick>
              </a:rPr>
              <a:t>User Management</a:t>
            </a:r>
            <a:endParaRPr dirty="0">
              <a:solidFill>
                <a:schemeClr val="lt2"/>
              </a:solidFill>
            </a:endParaRPr>
          </a:p>
        </p:txBody>
      </p:sp>
      <p:sp>
        <p:nvSpPr>
          <p:cNvPr id="779" name="Google Shape;779;p1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Helpful Links</a:t>
            </a:r>
            <a:endParaRPr dirty="0"/>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783"/>
        <p:cNvGrpSpPr/>
        <p:nvPr/>
      </p:nvGrpSpPr>
      <p:grpSpPr>
        <a:xfrm>
          <a:off x="0" y="0"/>
          <a:ext cx="0" cy="0"/>
          <a:chOff x="0" y="0"/>
          <a:chExt cx="0" cy="0"/>
        </a:xfrm>
      </p:grpSpPr>
      <p:sp>
        <p:nvSpPr>
          <p:cNvPr id="784" name="Google Shape;784;p12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a:t>Firebase Database</a:t>
            </a:r>
            <a:endParaRPr dirty="0"/>
          </a:p>
          <a:p>
            <a:pPr marL="457200" marR="0" lvl="0" indent="-381000" algn="l" rtl="0">
              <a:lnSpc>
                <a:spcPct val="100000"/>
              </a:lnSpc>
              <a:spcBef>
                <a:spcPts val="2400"/>
              </a:spcBef>
              <a:spcAft>
                <a:spcPts val="0"/>
              </a:spcAft>
              <a:buClr>
                <a:schemeClr val="lt2"/>
              </a:buClr>
              <a:buSzPts val="2400"/>
              <a:buChar char="●"/>
            </a:pPr>
            <a:r>
              <a:rPr lang="en" u="sng">
                <a:solidFill>
                  <a:schemeClr val="lt2"/>
                </a:solidFill>
                <a:hlinkClick r:id="rId3">
                  <a:extLst>
                    <a:ext uri="{A12FA001-AC4F-418D-AE19-62706E023703}">
                      <ahyp:hlinkClr xmlns:ahyp="http://schemas.microsoft.com/office/drawing/2018/hyperlinkcolor" val="tx"/>
                    </a:ext>
                  </a:extLst>
                </a:hlinkClick>
              </a:rPr>
              <a:t>Intro</a:t>
            </a:r>
            <a:endParaRPr dirty="0">
              <a:solidFill>
                <a:schemeClr val="lt2"/>
              </a:solidFill>
            </a:endParaRPr>
          </a:p>
          <a:p>
            <a:pPr marL="457200" marR="0" lvl="0" indent="-381000" algn="l" rtl="0">
              <a:lnSpc>
                <a:spcPct val="100000"/>
              </a:lnSpc>
              <a:spcBef>
                <a:spcPts val="0"/>
              </a:spcBef>
              <a:spcAft>
                <a:spcPts val="0"/>
              </a:spcAft>
              <a:buClr>
                <a:schemeClr val="lt2"/>
              </a:buClr>
              <a:buSzPts val="2400"/>
              <a:buChar char="●"/>
            </a:pPr>
            <a:r>
              <a:rPr lang="en" u="sng">
                <a:solidFill>
                  <a:schemeClr val="lt2"/>
                </a:solidFill>
                <a:hlinkClick r:id="rId4">
                  <a:extLst>
                    <a:ext uri="{A12FA001-AC4F-418D-AE19-62706E023703}">
                      <ahyp:hlinkClr xmlns:ahyp="http://schemas.microsoft.com/office/drawing/2018/hyperlinkcolor" val="tx"/>
                    </a:ext>
                  </a:extLst>
                </a:hlinkClick>
              </a:rPr>
              <a:t>Basics</a:t>
            </a:r>
            <a:endParaRPr dirty="0">
              <a:solidFill>
                <a:schemeClr val="lt2"/>
              </a:solidFill>
            </a:endParaRPr>
          </a:p>
          <a:p>
            <a:pPr marL="457200" marR="0" lvl="0" indent="-381000" algn="l" rtl="0">
              <a:lnSpc>
                <a:spcPct val="100000"/>
              </a:lnSpc>
              <a:spcBef>
                <a:spcPts val="0"/>
              </a:spcBef>
              <a:spcAft>
                <a:spcPts val="0"/>
              </a:spcAft>
              <a:buClr>
                <a:schemeClr val="lt2"/>
              </a:buClr>
              <a:buSzPts val="2400"/>
              <a:buChar char="●"/>
            </a:pPr>
            <a:r>
              <a:rPr lang="en" u="sng">
                <a:solidFill>
                  <a:schemeClr val="lt2"/>
                </a:solidFill>
                <a:hlinkClick r:id="rId5">
                  <a:extLst>
                    <a:ext uri="{A12FA001-AC4F-418D-AE19-62706E023703}">
                      <ahyp:hlinkClr xmlns:ahyp="http://schemas.microsoft.com/office/drawing/2018/hyperlinkcolor" val="tx"/>
                    </a:ext>
                  </a:extLst>
                </a:hlinkClick>
              </a:rPr>
              <a:t>JSON Structuring</a:t>
            </a:r>
            <a:endParaRPr dirty="0">
              <a:solidFill>
                <a:schemeClr val="lt2"/>
              </a:solidFill>
            </a:endParaRPr>
          </a:p>
          <a:p>
            <a:pPr marL="457200" marR="0" lvl="0" indent="-381000" algn="l" rtl="0">
              <a:lnSpc>
                <a:spcPct val="100000"/>
              </a:lnSpc>
              <a:spcBef>
                <a:spcPts val="0"/>
              </a:spcBef>
              <a:spcAft>
                <a:spcPts val="0"/>
              </a:spcAft>
              <a:buClr>
                <a:schemeClr val="lt2"/>
              </a:buClr>
              <a:buSzPts val="2400"/>
              <a:buChar char="●"/>
            </a:pPr>
            <a:r>
              <a:rPr lang="en" u="sng">
                <a:solidFill>
                  <a:schemeClr val="lt2"/>
                </a:solidFill>
                <a:hlinkClick r:id="rId6">
                  <a:extLst>
                    <a:ext uri="{A12FA001-AC4F-418D-AE19-62706E023703}">
                      <ahyp:hlinkClr xmlns:ahyp="http://schemas.microsoft.com/office/drawing/2018/hyperlinkcolor" val="tx"/>
                    </a:ext>
                  </a:extLst>
                </a:hlinkClick>
              </a:rPr>
              <a:t>Reading / Writing</a:t>
            </a:r>
            <a:endParaRPr dirty="0">
              <a:solidFill>
                <a:schemeClr val="lt2"/>
              </a:solidFill>
            </a:endParaRPr>
          </a:p>
          <a:p>
            <a:pPr marL="457200" marR="0" lvl="0" indent="-381000" algn="l" rtl="0">
              <a:lnSpc>
                <a:spcPct val="100000"/>
              </a:lnSpc>
              <a:spcBef>
                <a:spcPts val="0"/>
              </a:spcBef>
              <a:spcAft>
                <a:spcPts val="0"/>
              </a:spcAft>
              <a:buClr>
                <a:schemeClr val="lt2"/>
              </a:buClr>
              <a:buSzPts val="2400"/>
              <a:buChar char="●"/>
            </a:pPr>
            <a:r>
              <a:rPr lang="en" u="sng">
                <a:solidFill>
                  <a:schemeClr val="lt2"/>
                </a:solidFill>
                <a:hlinkClick r:id="rId7">
                  <a:extLst>
                    <a:ext uri="{A12FA001-AC4F-418D-AE19-62706E023703}">
                      <ahyp:hlinkClr xmlns:ahyp="http://schemas.microsoft.com/office/drawing/2018/hyperlinkcolor" val="tx"/>
                    </a:ext>
                  </a:extLst>
                </a:hlinkClick>
              </a:rPr>
              <a:t>Working with Lists</a:t>
            </a:r>
            <a:endParaRPr dirty="0">
              <a:solidFill>
                <a:schemeClr val="lt2"/>
              </a:solidFill>
            </a:endParaRPr>
          </a:p>
          <a:p>
            <a:pPr marL="457200" marR="0" lvl="0" indent="-381000" algn="l" rtl="0">
              <a:lnSpc>
                <a:spcPct val="100000"/>
              </a:lnSpc>
              <a:spcBef>
                <a:spcPts val="0"/>
              </a:spcBef>
              <a:spcAft>
                <a:spcPts val="0"/>
              </a:spcAft>
              <a:buClr>
                <a:schemeClr val="lt2"/>
              </a:buClr>
              <a:buSzPts val="2400"/>
              <a:buChar char="●"/>
            </a:pPr>
            <a:r>
              <a:rPr lang="en" u="sng">
                <a:solidFill>
                  <a:schemeClr val="lt2"/>
                </a:solidFill>
                <a:hlinkClick r:id="rId8">
                  <a:extLst>
                    <a:ext uri="{A12FA001-AC4F-418D-AE19-62706E023703}">
                      <ahyp:hlinkClr xmlns:ahyp="http://schemas.microsoft.com/office/drawing/2018/hyperlinkcolor" val="tx"/>
                    </a:ext>
                  </a:extLst>
                </a:hlinkClick>
              </a:rPr>
              <a:t>Configuring Security Rules</a:t>
            </a:r>
            <a:endParaRPr dirty="0">
              <a:solidFill>
                <a:schemeClr val="lt2"/>
              </a:solidFill>
            </a:endParaRPr>
          </a:p>
        </p:txBody>
      </p:sp>
      <p:sp>
        <p:nvSpPr>
          <p:cNvPr id="785" name="Google Shape;785;p1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Helpful Links</a:t>
            </a:r>
            <a:endParaRPr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3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Demo of what we’re going to be building...</a:t>
            </a:r>
            <a:endParaRPr/>
          </a:p>
        </p:txBody>
      </p:sp>
      <p:pic>
        <p:nvPicPr>
          <p:cNvPr id="3" name="Picture 2">
            <a:extLst>
              <a:ext uri="{FF2B5EF4-FFF2-40B4-BE49-F238E27FC236}">
                <a16:creationId xmlns:a16="http://schemas.microsoft.com/office/drawing/2014/main" id="{44CCB83E-3506-B30B-8DB0-ABA629402C54}"/>
              </a:ext>
            </a:extLst>
          </p:cNvPr>
          <p:cNvPicPr>
            <a:picLocks noChangeAspect="1"/>
          </p:cNvPicPr>
          <p:nvPr/>
        </p:nvPicPr>
        <p:blipFill>
          <a:blip r:embed="rId3"/>
          <a:stretch>
            <a:fillRect/>
          </a:stretch>
        </p:blipFill>
        <p:spPr>
          <a:xfrm>
            <a:off x="6887339" y="1017122"/>
            <a:ext cx="2207419" cy="3924300"/>
          </a:xfrm>
          <a:prstGeom prst="rect">
            <a:avLst/>
          </a:prstGeom>
        </p:spPr>
      </p:pic>
      <p:pic>
        <p:nvPicPr>
          <p:cNvPr id="5" name="Picture 4">
            <a:extLst>
              <a:ext uri="{FF2B5EF4-FFF2-40B4-BE49-F238E27FC236}">
                <a16:creationId xmlns:a16="http://schemas.microsoft.com/office/drawing/2014/main" id="{09732C82-5B66-D1F5-6ECC-8E84E5ED2D05}"/>
              </a:ext>
            </a:extLst>
          </p:cNvPr>
          <p:cNvPicPr>
            <a:picLocks noChangeAspect="1"/>
          </p:cNvPicPr>
          <p:nvPr/>
        </p:nvPicPr>
        <p:blipFill>
          <a:blip r:embed="rId4"/>
          <a:stretch>
            <a:fillRect/>
          </a:stretch>
        </p:blipFill>
        <p:spPr>
          <a:xfrm>
            <a:off x="2326514" y="1030525"/>
            <a:ext cx="2222497" cy="3951106"/>
          </a:xfrm>
          <a:prstGeom prst="rect">
            <a:avLst/>
          </a:prstGeom>
        </p:spPr>
      </p:pic>
      <p:pic>
        <p:nvPicPr>
          <p:cNvPr id="7" name="Picture 6">
            <a:extLst>
              <a:ext uri="{FF2B5EF4-FFF2-40B4-BE49-F238E27FC236}">
                <a16:creationId xmlns:a16="http://schemas.microsoft.com/office/drawing/2014/main" id="{49BFDD94-77D9-F989-51C9-29DE5C8FC1D9}"/>
              </a:ext>
            </a:extLst>
          </p:cNvPr>
          <p:cNvPicPr>
            <a:picLocks noChangeAspect="1"/>
          </p:cNvPicPr>
          <p:nvPr/>
        </p:nvPicPr>
        <p:blipFill>
          <a:blip r:embed="rId5"/>
          <a:stretch>
            <a:fillRect/>
          </a:stretch>
        </p:blipFill>
        <p:spPr>
          <a:xfrm>
            <a:off x="49242" y="1017123"/>
            <a:ext cx="2222497" cy="3951106"/>
          </a:xfrm>
          <a:prstGeom prst="rect">
            <a:avLst/>
          </a:prstGeom>
        </p:spPr>
      </p:pic>
      <p:pic>
        <p:nvPicPr>
          <p:cNvPr id="9" name="Picture 8">
            <a:extLst>
              <a:ext uri="{FF2B5EF4-FFF2-40B4-BE49-F238E27FC236}">
                <a16:creationId xmlns:a16="http://schemas.microsoft.com/office/drawing/2014/main" id="{8BF4DCB2-D3A7-12A0-E40B-331EEFCE6EE7}"/>
              </a:ext>
            </a:extLst>
          </p:cNvPr>
          <p:cNvPicPr>
            <a:picLocks noChangeAspect="1"/>
          </p:cNvPicPr>
          <p:nvPr/>
        </p:nvPicPr>
        <p:blipFill>
          <a:blip r:embed="rId6"/>
          <a:stretch>
            <a:fillRect/>
          </a:stretch>
        </p:blipFill>
        <p:spPr>
          <a:xfrm>
            <a:off x="4603424" y="1017123"/>
            <a:ext cx="2207419" cy="3924299"/>
          </a:xfrm>
          <a:prstGeom prst="rect">
            <a:avLst/>
          </a:prstGeom>
        </p:spPr>
      </p:pic>
    </p:spTree>
  </p:cSld>
  <p:clrMapOvr>
    <a:masterClrMapping/>
  </p:clrMapOvr>
</p:sld>
</file>

<file path=ppt/theme/theme1.xml><?xml version="1.0" encoding="utf-8"?>
<a:theme xmlns:a="http://schemas.openxmlformats.org/drawingml/2006/main"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3DDC84"/>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3458</TotalTime>
  <Words>3572</Words>
  <Application>Microsoft Office PowerPoint</Application>
  <PresentationFormat>On-screen Show (16:9)</PresentationFormat>
  <Paragraphs>453</Paragraphs>
  <Slides>89</Slides>
  <Notes>87</Notes>
  <HiddenSlides>24</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89</vt:i4>
      </vt:variant>
    </vt:vector>
  </HeadingPairs>
  <TitlesOfParts>
    <vt:vector size="93" baseType="lpstr">
      <vt:lpstr>Roboto Mono</vt:lpstr>
      <vt:lpstr>Proxima Nova</vt:lpstr>
      <vt:lpstr>Arial</vt:lpstr>
      <vt:lpstr>Spearmint</vt:lpstr>
      <vt:lpstr>CSCI 4237  Software Design for Handheld Devices</vt:lpstr>
      <vt:lpstr>Announcements</vt:lpstr>
      <vt:lpstr>Grading update</vt:lpstr>
      <vt:lpstr>Last Time</vt:lpstr>
      <vt:lpstr>Today</vt:lpstr>
      <vt:lpstr>Project 1</vt:lpstr>
      <vt:lpstr>Demo of what we’re going to be building... </vt:lpstr>
      <vt:lpstr>Demo of what we’re going to be building... </vt:lpstr>
      <vt:lpstr>Demo of what we’re going to be building...</vt:lpstr>
      <vt:lpstr>Demo of what we’re going to be building...</vt:lpstr>
      <vt:lpstr>Demo of what we’re going to be building... </vt:lpstr>
      <vt:lpstr>Demo of what we’re going to be building... </vt:lpstr>
      <vt:lpstr>Firebase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Today</vt:lpstr>
      <vt:lpstr>Firebase Authentication</vt:lpstr>
      <vt:lpstr>Firebase Authentication</vt:lpstr>
      <vt:lpstr>Firebase Authentication</vt:lpstr>
      <vt:lpstr>Firebase Authentication</vt:lpstr>
      <vt:lpstr>Firebase SDK Authentication</vt:lpstr>
      <vt:lpstr>Setting Up a Firebase Project </vt:lpstr>
      <vt:lpstr>Setting Up a Firebase Project</vt:lpstr>
      <vt:lpstr>Setting Up a Firebase Project</vt:lpstr>
      <vt:lpstr>Setting Up a Firebase Project</vt:lpstr>
      <vt:lpstr>Setting Up a Firebase Project</vt:lpstr>
      <vt:lpstr>Setting Up a Firebase Project</vt:lpstr>
      <vt:lpstr>Setting Up a Firebase Project </vt:lpstr>
      <vt:lpstr>Setting Up a Firebase Project </vt:lpstr>
      <vt:lpstr>Setting Up a Firebase Project </vt:lpstr>
      <vt:lpstr>Setting Up a Firebase Project </vt:lpstr>
      <vt:lpstr>Setting Up a Firebase Project</vt:lpstr>
      <vt:lpstr>Setting Up a Firebase Project</vt:lpstr>
      <vt:lpstr>Setting Up a Firebase Project </vt:lpstr>
      <vt:lpstr>Enabling Authentication</vt:lpstr>
      <vt:lpstr>Enabling Authentication</vt:lpstr>
      <vt:lpstr>Enabling Authentication</vt:lpstr>
      <vt:lpstr>Enabling Authentication</vt:lpstr>
      <vt:lpstr>Enabling Authentication</vt:lpstr>
      <vt:lpstr>Sign Up</vt:lpstr>
      <vt:lpstr>Sign Up</vt:lpstr>
      <vt:lpstr>Sign Up</vt:lpstr>
      <vt:lpstr>Sign Up</vt:lpstr>
      <vt:lpstr>Sign Up</vt:lpstr>
      <vt:lpstr>Sign Up</vt:lpstr>
      <vt:lpstr>Sign Up</vt:lpstr>
      <vt:lpstr>Sign Up</vt:lpstr>
      <vt:lpstr>Sign Up</vt:lpstr>
      <vt:lpstr>Sign Up</vt:lpstr>
      <vt:lpstr>Sign Up</vt:lpstr>
      <vt:lpstr>Sign Up</vt:lpstr>
      <vt:lpstr>Sign Up</vt:lpstr>
      <vt:lpstr>Login</vt:lpstr>
      <vt:lpstr>Login</vt:lpstr>
      <vt:lpstr>Login</vt:lpstr>
      <vt:lpstr>Login</vt:lpstr>
      <vt:lpstr>Login</vt:lpstr>
      <vt:lpstr>Login</vt:lpstr>
      <vt:lpstr>Login</vt:lpstr>
      <vt:lpstr>Login</vt:lpstr>
      <vt:lpstr>Login</vt:lpstr>
      <vt:lpstr>Firebase  Realtime Database</vt:lpstr>
      <vt:lpstr>Firebase Database</vt:lpstr>
      <vt:lpstr>Firebase Database</vt:lpstr>
      <vt:lpstr>Firebase Database</vt:lpstr>
      <vt:lpstr>Firebase Database</vt:lpstr>
      <vt:lpstr>Firebase Database</vt:lpstr>
      <vt:lpstr>Writing to your Firebase Database</vt:lpstr>
      <vt:lpstr>Writing to your Firebase Database</vt:lpstr>
      <vt:lpstr>Writing to your Firebase Database</vt:lpstr>
      <vt:lpstr>Questions?</vt:lpstr>
      <vt:lpstr>Project 2 </vt:lpstr>
      <vt:lpstr>Project 2 </vt:lpstr>
      <vt:lpstr>Project 2 </vt:lpstr>
      <vt:lpstr>Project 2 Proposal</vt:lpstr>
      <vt:lpstr>Project 2 </vt:lpstr>
      <vt:lpstr>Project 2 </vt:lpstr>
      <vt:lpstr>Key Dates</vt:lpstr>
      <vt:lpstr>Helpful Links</vt:lpstr>
      <vt:lpstr>Helpful Links</vt:lpstr>
      <vt:lpstr>Helpful Links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CSCI 4237  Software Design for Handheld Devices</dc:title>
  <cp:lastModifiedBy>Mike Cobb</cp:lastModifiedBy>
  <cp:revision>10</cp:revision>
  <dcterms:modified xsi:type="dcterms:W3CDTF">2024-03-19T04:03:34Z</dcterms:modified>
</cp:coreProperties>
</file>